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sldIdLst>
    <p:sldId id="267" r:id="rId5"/>
    <p:sldId id="311" r:id="rId6"/>
    <p:sldId id="312" r:id="rId7"/>
    <p:sldId id="271" r:id="rId8"/>
    <p:sldId id="314" r:id="rId9"/>
    <p:sldId id="287" r:id="rId10"/>
    <p:sldId id="288" r:id="rId11"/>
    <p:sldId id="327" r:id="rId12"/>
    <p:sldId id="258" r:id="rId13"/>
    <p:sldId id="313" r:id="rId14"/>
    <p:sldId id="270" r:id="rId15"/>
    <p:sldId id="315" r:id="rId16"/>
    <p:sldId id="272" r:id="rId17"/>
    <p:sldId id="274" r:id="rId18"/>
    <p:sldId id="275" r:id="rId19"/>
    <p:sldId id="276" r:id="rId20"/>
    <p:sldId id="277" r:id="rId21"/>
    <p:sldId id="278" r:id="rId22"/>
    <p:sldId id="279" r:id="rId23"/>
    <p:sldId id="328" r:id="rId24"/>
    <p:sldId id="332" r:id="rId25"/>
    <p:sldId id="318" r:id="rId26"/>
    <p:sldId id="329" r:id="rId27"/>
    <p:sldId id="284" r:id="rId28"/>
    <p:sldId id="330" r:id="rId29"/>
    <p:sldId id="320" r:id="rId30"/>
    <p:sldId id="321" r:id="rId31"/>
    <p:sldId id="268" r:id="rId32"/>
    <p:sldId id="322" r:id="rId33"/>
    <p:sldId id="331" r:id="rId34"/>
    <p:sldId id="259" r:id="rId35"/>
    <p:sldId id="261" r:id="rId36"/>
    <p:sldId id="262" r:id="rId37"/>
    <p:sldId id="265" r:id="rId38"/>
    <p:sldId id="294" r:id="rId39"/>
    <p:sldId id="325" r:id="rId40"/>
    <p:sldId id="32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6DB"/>
    <a:srgbClr val="C7E0EB"/>
    <a:srgbClr val="65B0CA"/>
    <a:srgbClr val="CCCED2"/>
    <a:srgbClr val="FAE6CD"/>
    <a:srgbClr val="F6CFA4"/>
    <a:srgbClr val="F5BA7F"/>
    <a:srgbClr val="F7901E"/>
    <a:srgbClr val="A4A6AE"/>
    <a:srgbClr val="828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84606" autoAdjust="0"/>
  </p:normalViewPr>
  <p:slideViewPr>
    <p:cSldViewPr snapToGrid="0">
      <p:cViewPr varScale="1">
        <p:scale>
          <a:sx n="74" d="100"/>
          <a:sy n="74" d="100"/>
        </p:scale>
        <p:origin x="799" y="2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Graduates Practicing Outpatient Pediatrics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Sheet1!$A$2:$A$4</c:f>
              <c:strCache>
                <c:ptCount val="2"/>
                <c:pt idx="0">
                  <c:v>&lt; 10% Peds</c:v>
                </c:pt>
                <c:pt idx="1">
                  <c:v>&gt;10% Peds</c:v>
                </c:pt>
              </c:strCache>
            </c:strRef>
          </c:cat>
          <c:val>
            <c:numRef>
              <c:f>Sheet1!$B$2:$B$4</c:f>
              <c:numCache>
                <c:formatCode>0.0%</c:formatCode>
                <c:ptCount val="3"/>
                <c:pt idx="0">
                  <c:v>0.70899999999999996</c:v>
                </c:pt>
                <c:pt idx="1">
                  <c:v>0.78600000000000003</c:v>
                </c:pt>
              </c:numCache>
            </c:numRef>
          </c:val>
          <c:extLst>
            <c:ext xmlns:c16="http://schemas.microsoft.com/office/drawing/2014/chart" uri="{C3380CC4-5D6E-409C-BE32-E72D297353CC}">
              <c16:uniqueId val="{00000000-27EF-4416-9ECA-F2768440E16E}"/>
            </c:ext>
          </c:extLst>
        </c:ser>
        <c:dLbls>
          <c:showLegendKey val="0"/>
          <c:showVal val="0"/>
          <c:showCatName val="0"/>
          <c:showSerName val="0"/>
          <c:showPercent val="0"/>
          <c:showBubbleSize val="0"/>
        </c:dLbls>
        <c:gapWidth val="182"/>
        <c:axId val="1254876880"/>
        <c:axId val="1254875632"/>
      </c:barChart>
      <c:catAx>
        <c:axId val="1254876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4875632"/>
        <c:crosses val="autoZero"/>
        <c:auto val="1"/>
        <c:lblAlgn val="ctr"/>
        <c:lblOffset val="100"/>
        <c:noMultiLvlLbl val="0"/>
      </c:catAx>
      <c:valAx>
        <c:axId val="1254875632"/>
        <c:scaling>
          <c:orientation val="minMax"/>
          <c:min val="0.55000000000000004"/>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487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Graduates</a:t>
            </a:r>
            <a:r>
              <a:rPr lang="en-US" baseline="0" dirty="0"/>
              <a:t> Practicing Outpatient Pediatrics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cat>
            <c:strRef>
              <c:f>Sheet1!$A$2:$A$3</c:f>
              <c:strCache>
                <c:ptCount val="2"/>
                <c:pt idx="0">
                  <c:v>&gt;2 Faculty</c:v>
                </c:pt>
                <c:pt idx="1">
                  <c:v>2+ Faculty</c:v>
                </c:pt>
              </c:strCache>
            </c:strRef>
          </c:cat>
          <c:val>
            <c:numRef>
              <c:f>Sheet1!$B$2:$B$3</c:f>
              <c:numCache>
                <c:formatCode>0.0%</c:formatCode>
                <c:ptCount val="2"/>
                <c:pt idx="0">
                  <c:v>0.65</c:v>
                </c:pt>
                <c:pt idx="1">
                  <c:v>0.77300000000000002</c:v>
                </c:pt>
              </c:numCache>
            </c:numRef>
          </c:val>
          <c:extLst>
            <c:ext xmlns:c16="http://schemas.microsoft.com/office/drawing/2014/chart" uri="{C3380CC4-5D6E-409C-BE32-E72D297353CC}">
              <c16:uniqueId val="{00000000-CCFD-4A0F-A940-3A11B5B7380A}"/>
            </c:ext>
          </c:extLst>
        </c:ser>
        <c:dLbls>
          <c:showLegendKey val="0"/>
          <c:showVal val="0"/>
          <c:showCatName val="0"/>
          <c:showSerName val="0"/>
          <c:showPercent val="0"/>
          <c:showBubbleSize val="0"/>
        </c:dLbls>
        <c:gapWidth val="182"/>
        <c:axId val="1713445088"/>
        <c:axId val="1713447584"/>
      </c:barChart>
      <c:catAx>
        <c:axId val="171344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447584"/>
        <c:crosses val="autoZero"/>
        <c:auto val="1"/>
        <c:lblAlgn val="ctr"/>
        <c:lblOffset val="100"/>
        <c:noMultiLvlLbl val="0"/>
      </c:catAx>
      <c:valAx>
        <c:axId val="17134475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44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Graduates Delivering Babies by Months of Maternity Care Curricula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Sheet1!$A$2:$A$6</c:f>
              <c:strCache>
                <c:ptCount val="5"/>
                <c:pt idx="0">
                  <c:v>&lt; 2months</c:v>
                </c:pt>
                <c:pt idx="1">
                  <c:v>2 months</c:v>
                </c:pt>
                <c:pt idx="2">
                  <c:v>3 months</c:v>
                </c:pt>
                <c:pt idx="3">
                  <c:v>4-5 months</c:v>
                </c:pt>
                <c:pt idx="4">
                  <c:v>6+ months</c:v>
                </c:pt>
              </c:strCache>
            </c:strRef>
          </c:cat>
          <c:val>
            <c:numRef>
              <c:f>Sheet1!$B$2:$B$6</c:f>
              <c:numCache>
                <c:formatCode>General</c:formatCode>
                <c:ptCount val="5"/>
                <c:pt idx="0">
                  <c:v>4</c:v>
                </c:pt>
                <c:pt idx="1">
                  <c:v>6.4</c:v>
                </c:pt>
                <c:pt idx="2">
                  <c:v>11.2</c:v>
                </c:pt>
                <c:pt idx="3">
                  <c:v>21.8</c:v>
                </c:pt>
                <c:pt idx="4">
                  <c:v>32.1</c:v>
                </c:pt>
              </c:numCache>
            </c:numRef>
          </c:val>
          <c:extLst>
            <c:ext xmlns:c16="http://schemas.microsoft.com/office/drawing/2014/chart" uri="{C3380CC4-5D6E-409C-BE32-E72D297353CC}">
              <c16:uniqueId val="{00000000-E275-4F2D-B352-FE4B2502D3A3}"/>
            </c:ext>
          </c:extLst>
        </c:ser>
        <c:dLbls>
          <c:showLegendKey val="0"/>
          <c:showVal val="0"/>
          <c:showCatName val="0"/>
          <c:showSerName val="0"/>
          <c:showPercent val="0"/>
          <c:showBubbleSize val="0"/>
        </c:dLbls>
        <c:gapWidth val="182"/>
        <c:axId val="1715911968"/>
        <c:axId val="1715916960"/>
      </c:barChart>
      <c:catAx>
        <c:axId val="171591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5916960"/>
        <c:crosses val="autoZero"/>
        <c:auto val="1"/>
        <c:lblAlgn val="ctr"/>
        <c:lblOffset val="100"/>
        <c:noMultiLvlLbl val="0"/>
      </c:catAx>
      <c:valAx>
        <c:axId val="171591696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591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 Graduates Delivering Babies by # of Deliveries Performed in Residency</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cat>
            <c:strRef>
              <c:f>Sheet1!$A$2:$A$6</c:f>
              <c:strCache>
                <c:ptCount val="5"/>
                <c:pt idx="0">
                  <c:v>&lt;40</c:v>
                </c:pt>
                <c:pt idx="1">
                  <c:v>41-60</c:v>
                </c:pt>
                <c:pt idx="2">
                  <c:v>61-80</c:v>
                </c:pt>
                <c:pt idx="3">
                  <c:v>81-100</c:v>
                </c:pt>
                <c:pt idx="4">
                  <c:v>&gt;100</c:v>
                </c:pt>
              </c:strCache>
            </c:strRef>
          </c:cat>
          <c:val>
            <c:numRef>
              <c:f>Sheet1!$B$2:$B$6</c:f>
              <c:numCache>
                <c:formatCode>General</c:formatCode>
                <c:ptCount val="5"/>
                <c:pt idx="0">
                  <c:v>0.43</c:v>
                </c:pt>
                <c:pt idx="1">
                  <c:v>1.6</c:v>
                </c:pt>
                <c:pt idx="2">
                  <c:v>11.5</c:v>
                </c:pt>
                <c:pt idx="3">
                  <c:v>30.4</c:v>
                </c:pt>
                <c:pt idx="4">
                  <c:v>41.1</c:v>
                </c:pt>
              </c:numCache>
            </c:numRef>
          </c:val>
          <c:extLst>
            <c:ext xmlns:c16="http://schemas.microsoft.com/office/drawing/2014/chart" uri="{C3380CC4-5D6E-409C-BE32-E72D297353CC}">
              <c16:uniqueId val="{00000000-F729-4408-B27F-C0324F494A50}"/>
            </c:ext>
          </c:extLst>
        </c:ser>
        <c:dLbls>
          <c:showLegendKey val="0"/>
          <c:showVal val="0"/>
          <c:showCatName val="0"/>
          <c:showSerName val="0"/>
          <c:showPercent val="0"/>
          <c:showBubbleSize val="0"/>
        </c:dLbls>
        <c:gapWidth val="182"/>
        <c:axId val="1622559632"/>
        <c:axId val="1622560880"/>
      </c:barChart>
      <c:catAx>
        <c:axId val="162255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560880"/>
        <c:crosses val="autoZero"/>
        <c:auto val="1"/>
        <c:lblAlgn val="ctr"/>
        <c:lblOffset val="100"/>
        <c:noMultiLvlLbl val="0"/>
      </c:catAx>
      <c:valAx>
        <c:axId val="1622560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55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 Graduates Delivering Babies by # of Faculty Delivery Babies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Sheet1!$A$2:$A$6</c:f>
              <c:strCache>
                <c:ptCount val="5"/>
                <c:pt idx="0">
                  <c:v>0 Faculty</c:v>
                </c:pt>
                <c:pt idx="1">
                  <c:v>1 Faculty </c:v>
                </c:pt>
                <c:pt idx="2">
                  <c:v>2 Faculty </c:v>
                </c:pt>
                <c:pt idx="3">
                  <c:v>3-5 Faculty</c:v>
                </c:pt>
                <c:pt idx="4">
                  <c:v>6+ Faculty</c:v>
                </c:pt>
              </c:strCache>
            </c:strRef>
          </c:cat>
          <c:val>
            <c:numRef>
              <c:f>Sheet1!$B$2:$B$6</c:f>
              <c:numCache>
                <c:formatCode>General</c:formatCode>
                <c:ptCount val="5"/>
                <c:pt idx="0">
                  <c:v>2.8</c:v>
                </c:pt>
                <c:pt idx="1">
                  <c:v>1.5</c:v>
                </c:pt>
                <c:pt idx="2">
                  <c:v>2.8</c:v>
                </c:pt>
                <c:pt idx="3">
                  <c:v>7</c:v>
                </c:pt>
                <c:pt idx="4">
                  <c:v>22.5</c:v>
                </c:pt>
              </c:numCache>
            </c:numRef>
          </c:val>
          <c:extLst>
            <c:ext xmlns:c16="http://schemas.microsoft.com/office/drawing/2014/chart" uri="{C3380CC4-5D6E-409C-BE32-E72D297353CC}">
              <c16:uniqueId val="{00000000-670E-4095-A120-D80F658D6ED7}"/>
            </c:ext>
          </c:extLst>
        </c:ser>
        <c:dLbls>
          <c:showLegendKey val="0"/>
          <c:showVal val="0"/>
          <c:showCatName val="0"/>
          <c:showSerName val="0"/>
          <c:showPercent val="0"/>
          <c:showBubbleSize val="0"/>
        </c:dLbls>
        <c:gapWidth val="182"/>
        <c:axId val="1818154256"/>
        <c:axId val="1818149264"/>
      </c:barChart>
      <c:catAx>
        <c:axId val="1818154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8149264"/>
        <c:crosses val="autoZero"/>
        <c:auto val="1"/>
        <c:lblAlgn val="ctr"/>
        <c:lblOffset val="100"/>
        <c:noMultiLvlLbl val="0"/>
      </c:catAx>
      <c:valAx>
        <c:axId val="1818149264"/>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815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 Graduates Delivering Babies by Having a Continuity Delivery Requirement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cat>
            <c:strRef>
              <c:f>Sheet1!$A$2:$A$3</c:f>
              <c:strCache>
                <c:ptCount val="2"/>
                <c:pt idx="0">
                  <c:v>Yes</c:v>
                </c:pt>
                <c:pt idx="1">
                  <c:v>No</c:v>
                </c:pt>
              </c:strCache>
            </c:strRef>
          </c:cat>
          <c:val>
            <c:numRef>
              <c:f>Sheet1!$B$2:$B$3</c:f>
              <c:numCache>
                <c:formatCode>General</c:formatCode>
                <c:ptCount val="2"/>
                <c:pt idx="0">
                  <c:v>14.2</c:v>
                </c:pt>
                <c:pt idx="1">
                  <c:v>12.3</c:v>
                </c:pt>
              </c:numCache>
            </c:numRef>
          </c:val>
          <c:extLst>
            <c:ext xmlns:c16="http://schemas.microsoft.com/office/drawing/2014/chart" uri="{C3380CC4-5D6E-409C-BE32-E72D297353CC}">
              <c16:uniqueId val="{00000000-495B-421D-94CE-0338FDA2F65C}"/>
            </c:ext>
          </c:extLst>
        </c:ser>
        <c:dLbls>
          <c:showLegendKey val="0"/>
          <c:showVal val="0"/>
          <c:showCatName val="0"/>
          <c:showSerName val="0"/>
          <c:showPercent val="0"/>
          <c:showBubbleSize val="0"/>
        </c:dLbls>
        <c:gapWidth val="182"/>
        <c:axId val="1263621072"/>
        <c:axId val="1263621488"/>
      </c:barChart>
      <c:catAx>
        <c:axId val="126362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3621488"/>
        <c:crosses val="autoZero"/>
        <c:auto val="1"/>
        <c:lblAlgn val="ctr"/>
        <c:lblOffset val="100"/>
        <c:noMultiLvlLbl val="0"/>
      </c:catAx>
      <c:valAx>
        <c:axId val="1263621488"/>
        <c:scaling>
          <c:orientation val="minMax"/>
          <c:max val="5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362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A6CF0-2697-46D4-AA3C-4E80C86CD107}"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4FE7D304-369A-4DE1-80C9-A57A3D9BA2F5}">
      <dgm:prSet/>
      <dgm:spPr/>
      <dgm:t>
        <a:bodyPr/>
        <a:lstStyle/>
        <a:p>
          <a:pPr algn="ctr"/>
          <a:r>
            <a:rPr lang="en-US"/>
            <a:t>To understand the program level factors that are associated with family medicine resident outcomes of interest</a:t>
          </a:r>
        </a:p>
      </dgm:t>
    </dgm:pt>
    <dgm:pt modelId="{62F8A43A-07D3-4CE4-A274-9698554EEAD0}" type="parTrans" cxnId="{4E9321A6-BD1B-4FE0-9F5C-0CDF6BBD09ED}">
      <dgm:prSet/>
      <dgm:spPr/>
      <dgm:t>
        <a:bodyPr/>
        <a:lstStyle/>
        <a:p>
          <a:endParaRPr lang="en-US"/>
        </a:p>
      </dgm:t>
    </dgm:pt>
    <dgm:pt modelId="{AD5FE8BF-77FC-48E4-983C-1D03011A4861}" type="sibTrans" cxnId="{4E9321A6-BD1B-4FE0-9F5C-0CDF6BBD09ED}">
      <dgm:prSet/>
      <dgm:spPr/>
      <dgm:t>
        <a:bodyPr/>
        <a:lstStyle/>
        <a:p>
          <a:endParaRPr lang="en-US"/>
        </a:p>
      </dgm:t>
    </dgm:pt>
    <dgm:pt modelId="{824C0724-3A74-49FE-B075-09F5437A5295}">
      <dgm:prSet/>
      <dgm:spPr/>
      <dgm:t>
        <a:bodyPr/>
        <a:lstStyle/>
        <a:p>
          <a:pPr algn="ctr"/>
          <a:r>
            <a:rPr lang="en-US" dirty="0"/>
            <a:t>To provide evidence-based guidance to family medicine residency leadership teams to guide changes in residency structure and curricula to achieve their desired family medicine graduate outcomes</a:t>
          </a:r>
        </a:p>
      </dgm:t>
    </dgm:pt>
    <dgm:pt modelId="{3FA76E10-0301-4BF6-834B-9ECF89DFA17E}" type="parTrans" cxnId="{1F073554-AF2E-4428-93C7-8DC6F48F04AB}">
      <dgm:prSet/>
      <dgm:spPr/>
      <dgm:t>
        <a:bodyPr/>
        <a:lstStyle/>
        <a:p>
          <a:endParaRPr lang="en-US"/>
        </a:p>
      </dgm:t>
    </dgm:pt>
    <dgm:pt modelId="{16095686-F3B0-415E-A182-103AB5DBDD5A}" type="sibTrans" cxnId="{1F073554-AF2E-4428-93C7-8DC6F48F04AB}">
      <dgm:prSet/>
      <dgm:spPr/>
      <dgm:t>
        <a:bodyPr/>
        <a:lstStyle/>
        <a:p>
          <a:endParaRPr lang="en-US"/>
        </a:p>
      </dgm:t>
    </dgm:pt>
    <dgm:pt modelId="{DECDBE41-E4D0-4913-97FB-298B7AD5A375}" type="pres">
      <dgm:prSet presAssocID="{012A6CF0-2697-46D4-AA3C-4E80C86CD107}" presName="linear" presStyleCnt="0">
        <dgm:presLayoutVars>
          <dgm:animLvl val="lvl"/>
          <dgm:resizeHandles val="exact"/>
        </dgm:presLayoutVars>
      </dgm:prSet>
      <dgm:spPr/>
    </dgm:pt>
    <dgm:pt modelId="{6A1C8B95-F543-484D-B620-75B3622BEE12}" type="pres">
      <dgm:prSet presAssocID="{4FE7D304-369A-4DE1-80C9-A57A3D9BA2F5}" presName="parentText" presStyleLbl="node1" presStyleIdx="0" presStyleCnt="2" custLinFactY="-562" custLinFactNeighborX="-87304" custLinFactNeighborY="-100000">
        <dgm:presLayoutVars>
          <dgm:chMax val="0"/>
          <dgm:bulletEnabled val="1"/>
        </dgm:presLayoutVars>
      </dgm:prSet>
      <dgm:spPr/>
    </dgm:pt>
    <dgm:pt modelId="{D1DBFB87-7256-4824-8C7F-F8BCFFBE4595}" type="pres">
      <dgm:prSet presAssocID="{AD5FE8BF-77FC-48E4-983C-1D03011A4861}" presName="spacer" presStyleCnt="0"/>
      <dgm:spPr/>
    </dgm:pt>
    <dgm:pt modelId="{49E1779D-4D30-4CD1-98C5-1EEEF6A5918E}" type="pres">
      <dgm:prSet presAssocID="{824C0724-3A74-49FE-B075-09F5437A5295}" presName="parentText" presStyleLbl="node1" presStyleIdx="1" presStyleCnt="2">
        <dgm:presLayoutVars>
          <dgm:chMax val="0"/>
          <dgm:bulletEnabled val="1"/>
        </dgm:presLayoutVars>
      </dgm:prSet>
      <dgm:spPr/>
    </dgm:pt>
  </dgm:ptLst>
  <dgm:cxnLst>
    <dgm:cxn modelId="{A890012B-24B5-4D05-8B7E-8337F5B3D0B6}" type="presOf" srcId="{824C0724-3A74-49FE-B075-09F5437A5295}" destId="{49E1779D-4D30-4CD1-98C5-1EEEF6A5918E}" srcOrd="0" destOrd="0" presId="urn:microsoft.com/office/officeart/2005/8/layout/vList2"/>
    <dgm:cxn modelId="{7578C44D-8992-4061-ADEF-5FBAA7BDCFDB}" type="presOf" srcId="{4FE7D304-369A-4DE1-80C9-A57A3D9BA2F5}" destId="{6A1C8B95-F543-484D-B620-75B3622BEE12}" srcOrd="0" destOrd="0" presId="urn:microsoft.com/office/officeart/2005/8/layout/vList2"/>
    <dgm:cxn modelId="{1F073554-AF2E-4428-93C7-8DC6F48F04AB}" srcId="{012A6CF0-2697-46D4-AA3C-4E80C86CD107}" destId="{824C0724-3A74-49FE-B075-09F5437A5295}" srcOrd="1" destOrd="0" parTransId="{3FA76E10-0301-4BF6-834B-9ECF89DFA17E}" sibTransId="{16095686-F3B0-415E-A182-103AB5DBDD5A}"/>
    <dgm:cxn modelId="{4764578E-578D-4DB2-9AD9-8B12D663A0B8}" type="presOf" srcId="{012A6CF0-2697-46D4-AA3C-4E80C86CD107}" destId="{DECDBE41-E4D0-4913-97FB-298B7AD5A375}" srcOrd="0" destOrd="0" presId="urn:microsoft.com/office/officeart/2005/8/layout/vList2"/>
    <dgm:cxn modelId="{4E9321A6-BD1B-4FE0-9F5C-0CDF6BBD09ED}" srcId="{012A6CF0-2697-46D4-AA3C-4E80C86CD107}" destId="{4FE7D304-369A-4DE1-80C9-A57A3D9BA2F5}" srcOrd="0" destOrd="0" parTransId="{62F8A43A-07D3-4CE4-A274-9698554EEAD0}" sibTransId="{AD5FE8BF-77FC-48E4-983C-1D03011A4861}"/>
    <dgm:cxn modelId="{DDD61BCB-0991-4B50-B693-ADA2D8321265}" type="presParOf" srcId="{DECDBE41-E4D0-4913-97FB-298B7AD5A375}" destId="{6A1C8B95-F543-484D-B620-75B3622BEE12}" srcOrd="0" destOrd="0" presId="urn:microsoft.com/office/officeart/2005/8/layout/vList2"/>
    <dgm:cxn modelId="{446A101D-D9F2-42A6-871B-405D2E365EDC}" type="presParOf" srcId="{DECDBE41-E4D0-4913-97FB-298B7AD5A375}" destId="{D1DBFB87-7256-4824-8C7F-F8BCFFBE4595}" srcOrd="1" destOrd="0" presId="urn:microsoft.com/office/officeart/2005/8/layout/vList2"/>
    <dgm:cxn modelId="{84D81391-A599-4AA5-B8E9-8B8B85737AB3}" type="presParOf" srcId="{DECDBE41-E4D0-4913-97FB-298B7AD5A375}" destId="{49E1779D-4D30-4CD1-98C5-1EEEF6A5918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EED206-2654-4713-9931-DEA1FE3A6E1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CF259E0-B457-42D0-B7CD-F9F9A0D18E70}">
      <dgm:prSet custT="1"/>
      <dgm:spPr/>
      <dgm:t>
        <a:bodyPr/>
        <a:lstStyle/>
        <a:p>
          <a:r>
            <a:rPr lang="en-US" sz="2800" dirty="0"/>
            <a:t>Exposures = </a:t>
          </a:r>
        </a:p>
        <a:p>
          <a:r>
            <a:rPr lang="en-US" sz="2800" dirty="0"/>
            <a:t>Residency Program </a:t>
          </a:r>
          <a:r>
            <a:rPr lang="en-US" sz="2400" dirty="0"/>
            <a:t>(2014/2015 – 2018)</a:t>
          </a:r>
          <a:endParaRPr lang="en-US" sz="3200" dirty="0"/>
        </a:p>
      </dgm:t>
    </dgm:pt>
    <dgm:pt modelId="{07EA6806-7709-4A90-BD25-636B010F8E4E}" type="parTrans" cxnId="{4DDC364E-9B71-41D4-9CC8-A0A00928A69F}">
      <dgm:prSet/>
      <dgm:spPr/>
      <dgm:t>
        <a:bodyPr/>
        <a:lstStyle/>
        <a:p>
          <a:endParaRPr lang="en-US"/>
        </a:p>
      </dgm:t>
    </dgm:pt>
    <dgm:pt modelId="{12875386-7AB0-4072-B0DD-BC9BD6B56C64}" type="sibTrans" cxnId="{4DDC364E-9B71-41D4-9CC8-A0A00928A69F}">
      <dgm:prSet/>
      <dgm:spPr/>
      <dgm:t>
        <a:bodyPr/>
        <a:lstStyle/>
        <a:p>
          <a:endParaRPr lang="en-US"/>
        </a:p>
      </dgm:t>
    </dgm:pt>
    <dgm:pt modelId="{634CA52E-AE87-4BFA-8D89-7022FDFEC007}">
      <dgm:prSet/>
      <dgm:spPr/>
      <dgm:t>
        <a:bodyPr/>
        <a:lstStyle/>
        <a:p>
          <a:r>
            <a:rPr lang="en-US"/>
            <a:t>Measure with CERA Program Director Survey with ACGME Program IDs in Summer/Fall of 2018 (frame questions for Class of 2018)</a:t>
          </a:r>
        </a:p>
      </dgm:t>
    </dgm:pt>
    <dgm:pt modelId="{6DFB292E-0E35-4F84-8D30-C1F45A8C5EF3}" type="parTrans" cxnId="{7DC9E354-6982-4F7A-98AC-9C85C89AB997}">
      <dgm:prSet/>
      <dgm:spPr/>
      <dgm:t>
        <a:bodyPr/>
        <a:lstStyle/>
        <a:p>
          <a:endParaRPr lang="en-US"/>
        </a:p>
      </dgm:t>
    </dgm:pt>
    <dgm:pt modelId="{CA815985-B0A0-4924-9E56-115CDC3C77BB}" type="sibTrans" cxnId="{7DC9E354-6982-4F7A-98AC-9C85C89AB997}">
      <dgm:prSet/>
      <dgm:spPr/>
      <dgm:t>
        <a:bodyPr/>
        <a:lstStyle/>
        <a:p>
          <a:endParaRPr lang="en-US"/>
        </a:p>
      </dgm:t>
    </dgm:pt>
    <dgm:pt modelId="{CFAC60F5-41A0-4C0E-891C-624B80D5850F}">
      <dgm:prSet custT="1"/>
      <dgm:spPr/>
      <dgm:t>
        <a:bodyPr/>
        <a:lstStyle/>
        <a:p>
          <a:r>
            <a:rPr lang="en-US" sz="2400" dirty="0"/>
            <a:t>Outcomes = </a:t>
          </a:r>
        </a:p>
        <a:p>
          <a:r>
            <a:rPr lang="en-US" sz="2400" dirty="0"/>
            <a:t>Family Medicine Residency Graduate Outcomes </a:t>
          </a:r>
        </a:p>
        <a:p>
          <a:r>
            <a:rPr lang="en-US" sz="2000" dirty="0"/>
            <a:t>(3 years post residency)</a:t>
          </a:r>
        </a:p>
      </dgm:t>
    </dgm:pt>
    <dgm:pt modelId="{616F6769-CC82-44BE-8D4A-94E242A63D49}" type="parTrans" cxnId="{C64B2AEB-F310-4715-A0F9-EC4E2C0623FE}">
      <dgm:prSet/>
      <dgm:spPr/>
      <dgm:t>
        <a:bodyPr/>
        <a:lstStyle/>
        <a:p>
          <a:endParaRPr lang="en-US"/>
        </a:p>
      </dgm:t>
    </dgm:pt>
    <dgm:pt modelId="{C04EA00C-274B-43DB-8B46-862256FA85EC}" type="sibTrans" cxnId="{C64B2AEB-F310-4715-A0F9-EC4E2C0623FE}">
      <dgm:prSet/>
      <dgm:spPr/>
      <dgm:t>
        <a:bodyPr/>
        <a:lstStyle/>
        <a:p>
          <a:endParaRPr lang="en-US"/>
        </a:p>
      </dgm:t>
    </dgm:pt>
    <dgm:pt modelId="{4DDA5795-2037-41B8-A11C-A89A8DB6C048}">
      <dgm:prSet/>
      <dgm:spPr/>
      <dgm:t>
        <a:bodyPr/>
        <a:lstStyle/>
        <a:p>
          <a:r>
            <a:rPr lang="en-US"/>
            <a:t>Measure with AFMRD ABFM National Graduate Survey of Class of 2018 (administered in 2021/2022)</a:t>
          </a:r>
        </a:p>
      </dgm:t>
    </dgm:pt>
    <dgm:pt modelId="{36DBA7CB-3836-4455-8BD6-251762A219ED}" type="parTrans" cxnId="{0493D84A-C878-4155-B7F0-DB207049A96E}">
      <dgm:prSet/>
      <dgm:spPr/>
      <dgm:t>
        <a:bodyPr/>
        <a:lstStyle/>
        <a:p>
          <a:endParaRPr lang="en-US"/>
        </a:p>
      </dgm:t>
    </dgm:pt>
    <dgm:pt modelId="{A8C61ED3-BAD3-41F7-B03A-BA65DF01CB92}" type="sibTrans" cxnId="{0493D84A-C878-4155-B7F0-DB207049A96E}">
      <dgm:prSet/>
      <dgm:spPr/>
      <dgm:t>
        <a:bodyPr/>
        <a:lstStyle/>
        <a:p>
          <a:endParaRPr lang="en-US"/>
        </a:p>
      </dgm:t>
    </dgm:pt>
    <dgm:pt modelId="{4DF741F8-F15D-433B-8BD0-40868499860C}" type="pres">
      <dgm:prSet presAssocID="{4FEED206-2654-4713-9931-DEA1FE3A6E12}" presName="Name0" presStyleCnt="0">
        <dgm:presLayoutVars>
          <dgm:dir/>
          <dgm:animLvl val="lvl"/>
          <dgm:resizeHandles val="exact"/>
        </dgm:presLayoutVars>
      </dgm:prSet>
      <dgm:spPr/>
    </dgm:pt>
    <dgm:pt modelId="{F2A0E8D8-B0AD-4176-9784-9EBF6BF5B462}" type="pres">
      <dgm:prSet presAssocID="{ECF259E0-B457-42D0-B7CD-F9F9A0D18E70}" presName="linNode" presStyleCnt="0"/>
      <dgm:spPr/>
    </dgm:pt>
    <dgm:pt modelId="{D2E52538-2BED-4E57-AE81-2A5B5D2EAB1D}" type="pres">
      <dgm:prSet presAssocID="{ECF259E0-B457-42D0-B7CD-F9F9A0D18E70}" presName="parentText" presStyleLbl="node1" presStyleIdx="0" presStyleCnt="2">
        <dgm:presLayoutVars>
          <dgm:chMax val="1"/>
          <dgm:bulletEnabled val="1"/>
        </dgm:presLayoutVars>
      </dgm:prSet>
      <dgm:spPr/>
    </dgm:pt>
    <dgm:pt modelId="{D3EA5537-58EB-43F5-AA4E-8607252D5347}" type="pres">
      <dgm:prSet presAssocID="{ECF259E0-B457-42D0-B7CD-F9F9A0D18E70}" presName="descendantText" presStyleLbl="alignAccFollowNode1" presStyleIdx="0" presStyleCnt="2">
        <dgm:presLayoutVars>
          <dgm:bulletEnabled val="1"/>
        </dgm:presLayoutVars>
      </dgm:prSet>
      <dgm:spPr/>
    </dgm:pt>
    <dgm:pt modelId="{FB4ABA4E-1BBA-4811-A8D1-BF9D91FD27A4}" type="pres">
      <dgm:prSet presAssocID="{12875386-7AB0-4072-B0DD-BC9BD6B56C64}" presName="sp" presStyleCnt="0"/>
      <dgm:spPr/>
    </dgm:pt>
    <dgm:pt modelId="{36A50AC2-F1AB-409F-846F-3F996C6AD732}" type="pres">
      <dgm:prSet presAssocID="{CFAC60F5-41A0-4C0E-891C-624B80D5850F}" presName="linNode" presStyleCnt="0"/>
      <dgm:spPr/>
    </dgm:pt>
    <dgm:pt modelId="{4CAE4381-8F64-4290-912F-7783FDC95C17}" type="pres">
      <dgm:prSet presAssocID="{CFAC60F5-41A0-4C0E-891C-624B80D5850F}" presName="parentText" presStyleLbl="node1" presStyleIdx="1" presStyleCnt="2">
        <dgm:presLayoutVars>
          <dgm:chMax val="1"/>
          <dgm:bulletEnabled val="1"/>
        </dgm:presLayoutVars>
      </dgm:prSet>
      <dgm:spPr/>
    </dgm:pt>
    <dgm:pt modelId="{C8030EC9-3466-4887-B0FD-409AF44A443E}" type="pres">
      <dgm:prSet presAssocID="{CFAC60F5-41A0-4C0E-891C-624B80D5850F}" presName="descendantText" presStyleLbl="alignAccFollowNode1" presStyleIdx="1" presStyleCnt="2">
        <dgm:presLayoutVars>
          <dgm:bulletEnabled val="1"/>
        </dgm:presLayoutVars>
      </dgm:prSet>
      <dgm:spPr/>
    </dgm:pt>
  </dgm:ptLst>
  <dgm:cxnLst>
    <dgm:cxn modelId="{87DEF217-7105-4CA8-B754-B74A3BB823B7}" type="presOf" srcId="{CFAC60F5-41A0-4C0E-891C-624B80D5850F}" destId="{4CAE4381-8F64-4290-912F-7783FDC95C17}" srcOrd="0" destOrd="0" presId="urn:microsoft.com/office/officeart/2005/8/layout/vList5"/>
    <dgm:cxn modelId="{E7CD7119-DBC0-4C33-AC18-9B2BED28AE0D}" type="presOf" srcId="{4DDA5795-2037-41B8-A11C-A89A8DB6C048}" destId="{C8030EC9-3466-4887-B0FD-409AF44A443E}" srcOrd="0" destOrd="0" presId="urn:microsoft.com/office/officeart/2005/8/layout/vList5"/>
    <dgm:cxn modelId="{0E510844-EA9E-4CE5-9A8C-B7B63EDB567A}" type="presOf" srcId="{ECF259E0-B457-42D0-B7CD-F9F9A0D18E70}" destId="{D2E52538-2BED-4E57-AE81-2A5B5D2EAB1D}" srcOrd="0" destOrd="0" presId="urn:microsoft.com/office/officeart/2005/8/layout/vList5"/>
    <dgm:cxn modelId="{0493D84A-C878-4155-B7F0-DB207049A96E}" srcId="{CFAC60F5-41A0-4C0E-891C-624B80D5850F}" destId="{4DDA5795-2037-41B8-A11C-A89A8DB6C048}" srcOrd="0" destOrd="0" parTransId="{36DBA7CB-3836-4455-8BD6-251762A219ED}" sibTransId="{A8C61ED3-BAD3-41F7-B03A-BA65DF01CB92}"/>
    <dgm:cxn modelId="{4DDC364E-9B71-41D4-9CC8-A0A00928A69F}" srcId="{4FEED206-2654-4713-9931-DEA1FE3A6E12}" destId="{ECF259E0-B457-42D0-B7CD-F9F9A0D18E70}" srcOrd="0" destOrd="0" parTransId="{07EA6806-7709-4A90-BD25-636B010F8E4E}" sibTransId="{12875386-7AB0-4072-B0DD-BC9BD6B56C64}"/>
    <dgm:cxn modelId="{7DC9E354-6982-4F7A-98AC-9C85C89AB997}" srcId="{ECF259E0-B457-42D0-B7CD-F9F9A0D18E70}" destId="{634CA52E-AE87-4BFA-8D89-7022FDFEC007}" srcOrd="0" destOrd="0" parTransId="{6DFB292E-0E35-4F84-8D30-C1F45A8C5EF3}" sibTransId="{CA815985-B0A0-4924-9E56-115CDC3C77BB}"/>
    <dgm:cxn modelId="{84B03989-CCA4-46F1-9AB1-0D417795A8FF}" type="presOf" srcId="{4FEED206-2654-4713-9931-DEA1FE3A6E12}" destId="{4DF741F8-F15D-433B-8BD0-40868499860C}" srcOrd="0" destOrd="0" presId="urn:microsoft.com/office/officeart/2005/8/layout/vList5"/>
    <dgm:cxn modelId="{8C68BB9C-915B-4F4D-9D3A-57844656A171}" type="presOf" srcId="{634CA52E-AE87-4BFA-8D89-7022FDFEC007}" destId="{D3EA5537-58EB-43F5-AA4E-8607252D5347}" srcOrd="0" destOrd="0" presId="urn:microsoft.com/office/officeart/2005/8/layout/vList5"/>
    <dgm:cxn modelId="{C64B2AEB-F310-4715-A0F9-EC4E2C0623FE}" srcId="{4FEED206-2654-4713-9931-DEA1FE3A6E12}" destId="{CFAC60F5-41A0-4C0E-891C-624B80D5850F}" srcOrd="1" destOrd="0" parTransId="{616F6769-CC82-44BE-8D4A-94E242A63D49}" sibTransId="{C04EA00C-274B-43DB-8B46-862256FA85EC}"/>
    <dgm:cxn modelId="{AA562746-A49E-4DB4-88A4-B59D3508DBF9}" type="presParOf" srcId="{4DF741F8-F15D-433B-8BD0-40868499860C}" destId="{F2A0E8D8-B0AD-4176-9784-9EBF6BF5B462}" srcOrd="0" destOrd="0" presId="urn:microsoft.com/office/officeart/2005/8/layout/vList5"/>
    <dgm:cxn modelId="{775F1B98-F9D1-4D01-ACCF-0E297E91CEAF}" type="presParOf" srcId="{F2A0E8D8-B0AD-4176-9784-9EBF6BF5B462}" destId="{D2E52538-2BED-4E57-AE81-2A5B5D2EAB1D}" srcOrd="0" destOrd="0" presId="urn:microsoft.com/office/officeart/2005/8/layout/vList5"/>
    <dgm:cxn modelId="{2CEFCB6C-8420-47BC-94FA-3246835DE2A8}" type="presParOf" srcId="{F2A0E8D8-B0AD-4176-9784-9EBF6BF5B462}" destId="{D3EA5537-58EB-43F5-AA4E-8607252D5347}" srcOrd="1" destOrd="0" presId="urn:microsoft.com/office/officeart/2005/8/layout/vList5"/>
    <dgm:cxn modelId="{59C87264-CD70-4300-92F7-BA8605C4C9DE}" type="presParOf" srcId="{4DF741F8-F15D-433B-8BD0-40868499860C}" destId="{FB4ABA4E-1BBA-4811-A8D1-BF9D91FD27A4}" srcOrd="1" destOrd="0" presId="urn:microsoft.com/office/officeart/2005/8/layout/vList5"/>
    <dgm:cxn modelId="{F3BDE87D-D673-46AD-B0FD-2090E3AB8E2A}" type="presParOf" srcId="{4DF741F8-F15D-433B-8BD0-40868499860C}" destId="{36A50AC2-F1AB-409F-846F-3F996C6AD732}" srcOrd="2" destOrd="0" presId="urn:microsoft.com/office/officeart/2005/8/layout/vList5"/>
    <dgm:cxn modelId="{7FAAFD68-1C91-462B-9082-97F0567F22B8}" type="presParOf" srcId="{36A50AC2-F1AB-409F-846F-3F996C6AD732}" destId="{4CAE4381-8F64-4290-912F-7783FDC95C17}" srcOrd="0" destOrd="0" presId="urn:microsoft.com/office/officeart/2005/8/layout/vList5"/>
    <dgm:cxn modelId="{22C02BCD-B788-473A-8688-382383C7FB71}" type="presParOf" srcId="{36A50AC2-F1AB-409F-846F-3F996C6AD732}" destId="{C8030EC9-3466-4887-B0FD-409AF44A44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21A87-CB1B-40A4-9FF9-E66042AC4FB9}"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0648F0C1-A6CF-4B1E-A168-79B516253B6A}">
      <dgm:prSet/>
      <dgm:spPr/>
      <dgm:t>
        <a:bodyPr/>
        <a:lstStyle/>
        <a:p>
          <a:r>
            <a:rPr lang="en-US"/>
            <a:t>CERA Program Director Survey</a:t>
          </a:r>
        </a:p>
      </dgm:t>
    </dgm:pt>
    <dgm:pt modelId="{8972340B-908A-4A18-9D28-F261F1B07E09}" type="parTrans" cxnId="{78A59D76-8B96-45F1-842C-B25737A25810}">
      <dgm:prSet/>
      <dgm:spPr/>
      <dgm:t>
        <a:bodyPr/>
        <a:lstStyle/>
        <a:p>
          <a:endParaRPr lang="en-US"/>
        </a:p>
      </dgm:t>
    </dgm:pt>
    <dgm:pt modelId="{5A24CFE7-6EF2-4DEF-8946-829D47070E78}" type="sibTrans" cxnId="{78A59D76-8B96-45F1-842C-B25737A25810}">
      <dgm:prSet/>
      <dgm:spPr/>
      <dgm:t>
        <a:bodyPr/>
        <a:lstStyle/>
        <a:p>
          <a:endParaRPr lang="en-US"/>
        </a:p>
      </dgm:t>
    </dgm:pt>
    <dgm:pt modelId="{DFB94D7E-CA33-408B-8180-E144EAA32FF8}">
      <dgm:prSet/>
      <dgm:spPr/>
      <dgm:t>
        <a:bodyPr/>
        <a:lstStyle/>
        <a:p>
          <a:r>
            <a:rPr lang="en-US"/>
            <a:t>Administered in Summer/Fall 2018</a:t>
          </a:r>
        </a:p>
      </dgm:t>
    </dgm:pt>
    <dgm:pt modelId="{5ED2B665-6230-49F2-9772-43242712F125}" type="parTrans" cxnId="{3E97CFC7-9572-4D3A-B1EB-C60043E43126}">
      <dgm:prSet/>
      <dgm:spPr/>
      <dgm:t>
        <a:bodyPr/>
        <a:lstStyle/>
        <a:p>
          <a:endParaRPr lang="en-US"/>
        </a:p>
      </dgm:t>
    </dgm:pt>
    <dgm:pt modelId="{65E8B261-E58F-4AF7-880B-40D8804235CB}" type="sibTrans" cxnId="{3E97CFC7-9572-4D3A-B1EB-C60043E43126}">
      <dgm:prSet/>
      <dgm:spPr/>
      <dgm:t>
        <a:bodyPr/>
        <a:lstStyle/>
        <a:p>
          <a:endParaRPr lang="en-US"/>
        </a:p>
      </dgm:t>
    </dgm:pt>
    <dgm:pt modelId="{9EBDEE7A-5A69-4E25-B4B3-9E64969CBC82}">
      <dgm:prSet/>
      <dgm:spPr/>
      <dgm:t>
        <a:bodyPr/>
        <a:lstStyle/>
        <a:p>
          <a:r>
            <a:rPr lang="en-US"/>
            <a:t>88 Questions</a:t>
          </a:r>
        </a:p>
      </dgm:t>
    </dgm:pt>
    <dgm:pt modelId="{DA15B0DA-2CC3-47D2-AFDD-E8277EB05F94}" type="parTrans" cxnId="{892E5AD3-749D-48AA-A42F-43388B4FFC49}">
      <dgm:prSet/>
      <dgm:spPr/>
      <dgm:t>
        <a:bodyPr/>
        <a:lstStyle/>
        <a:p>
          <a:endParaRPr lang="en-US"/>
        </a:p>
      </dgm:t>
    </dgm:pt>
    <dgm:pt modelId="{D9D40FCE-5EB2-4796-9AE9-26008E5A173B}" type="sibTrans" cxnId="{892E5AD3-749D-48AA-A42F-43388B4FFC49}">
      <dgm:prSet/>
      <dgm:spPr/>
      <dgm:t>
        <a:bodyPr/>
        <a:lstStyle/>
        <a:p>
          <a:endParaRPr lang="en-US"/>
        </a:p>
      </dgm:t>
    </dgm:pt>
    <dgm:pt modelId="{194BC620-77F7-440A-979C-F1AC1CE4F434}">
      <dgm:prSet/>
      <dgm:spPr/>
      <dgm:t>
        <a:bodyPr/>
        <a:lstStyle/>
        <a:p>
          <a:r>
            <a:rPr lang="en-US"/>
            <a:t>5 project proposals</a:t>
          </a:r>
        </a:p>
      </dgm:t>
    </dgm:pt>
    <dgm:pt modelId="{A865E095-CB12-43C9-9F37-220CE8C84AE6}" type="parTrans" cxnId="{28618049-3EAA-4041-89C7-A829BC49E8C7}">
      <dgm:prSet/>
      <dgm:spPr/>
      <dgm:t>
        <a:bodyPr/>
        <a:lstStyle/>
        <a:p>
          <a:endParaRPr lang="en-US"/>
        </a:p>
      </dgm:t>
    </dgm:pt>
    <dgm:pt modelId="{2CF232DC-4FC4-410F-A6A5-B44B853F11CE}" type="sibTrans" cxnId="{28618049-3EAA-4041-89C7-A829BC49E8C7}">
      <dgm:prSet/>
      <dgm:spPr/>
      <dgm:t>
        <a:bodyPr/>
        <a:lstStyle/>
        <a:p>
          <a:endParaRPr lang="en-US"/>
        </a:p>
      </dgm:t>
    </dgm:pt>
    <dgm:pt modelId="{8C15BE90-B76C-4B8C-9978-C19A145A2AE4}">
      <dgm:prSet/>
      <dgm:spPr/>
      <dgm:t>
        <a:bodyPr/>
        <a:lstStyle/>
        <a:p>
          <a:r>
            <a:rPr lang="en-US"/>
            <a:t>AFMRD/CERA Steering Committee generated potential hypotheses</a:t>
          </a:r>
        </a:p>
      </dgm:t>
    </dgm:pt>
    <dgm:pt modelId="{ACEE88DD-8E21-4134-B038-7F9AD9F0F3B0}" type="parTrans" cxnId="{F52EDD0F-8A84-4B39-9536-6927C9C33DF1}">
      <dgm:prSet/>
      <dgm:spPr/>
      <dgm:t>
        <a:bodyPr/>
        <a:lstStyle/>
        <a:p>
          <a:endParaRPr lang="en-US"/>
        </a:p>
      </dgm:t>
    </dgm:pt>
    <dgm:pt modelId="{965A9FBC-F69E-48CB-AD1B-45815C2576ED}" type="sibTrans" cxnId="{F52EDD0F-8A84-4B39-9536-6927C9C33DF1}">
      <dgm:prSet/>
      <dgm:spPr/>
      <dgm:t>
        <a:bodyPr/>
        <a:lstStyle/>
        <a:p>
          <a:endParaRPr lang="en-US"/>
        </a:p>
      </dgm:t>
    </dgm:pt>
    <dgm:pt modelId="{93186D7E-2CEB-4DF3-B6A3-BA6AB362D8F4}">
      <dgm:prSet/>
      <dgm:spPr/>
      <dgm:t>
        <a:bodyPr/>
        <a:lstStyle/>
        <a:p>
          <a:r>
            <a:rPr lang="en-US"/>
            <a:t>Omnibus questions</a:t>
          </a:r>
        </a:p>
      </dgm:t>
    </dgm:pt>
    <dgm:pt modelId="{9437264B-7DFA-4DDE-8ABA-13B7CB017769}" type="parTrans" cxnId="{EA253DA8-F7FA-4DA8-8151-1C96DD5003A9}">
      <dgm:prSet/>
      <dgm:spPr/>
      <dgm:t>
        <a:bodyPr/>
        <a:lstStyle/>
        <a:p>
          <a:endParaRPr lang="en-US"/>
        </a:p>
      </dgm:t>
    </dgm:pt>
    <dgm:pt modelId="{BA89737C-24C3-4EF1-833E-03DC8875E9C1}" type="sibTrans" cxnId="{EA253DA8-F7FA-4DA8-8151-1C96DD5003A9}">
      <dgm:prSet/>
      <dgm:spPr/>
      <dgm:t>
        <a:bodyPr/>
        <a:lstStyle/>
        <a:p>
          <a:endParaRPr lang="en-US"/>
        </a:p>
      </dgm:t>
    </dgm:pt>
    <dgm:pt modelId="{5548CD98-8862-4964-9CA0-4EC88232366B}">
      <dgm:prSet/>
      <dgm:spPr/>
      <dgm:t>
        <a:bodyPr/>
        <a:lstStyle/>
        <a:p>
          <a:r>
            <a:rPr lang="en-US" dirty="0"/>
            <a:t>Survey results held until 2021 NGS</a:t>
          </a:r>
        </a:p>
      </dgm:t>
    </dgm:pt>
    <dgm:pt modelId="{3364A7C2-468B-43B5-BA50-BF8C09893F4F}" type="parTrans" cxnId="{FA4D5BC9-6FC9-47AE-887C-B8F48A5383DD}">
      <dgm:prSet/>
      <dgm:spPr/>
      <dgm:t>
        <a:bodyPr/>
        <a:lstStyle/>
        <a:p>
          <a:endParaRPr lang="en-US"/>
        </a:p>
      </dgm:t>
    </dgm:pt>
    <dgm:pt modelId="{3CD6BECF-170C-40FC-A864-38A17A428E28}" type="sibTrans" cxnId="{FA4D5BC9-6FC9-47AE-887C-B8F48A5383DD}">
      <dgm:prSet/>
      <dgm:spPr/>
      <dgm:t>
        <a:bodyPr/>
        <a:lstStyle/>
        <a:p>
          <a:endParaRPr lang="en-US"/>
        </a:p>
      </dgm:t>
    </dgm:pt>
    <dgm:pt modelId="{77F41914-8DEA-4F17-B9CC-C713D8B5358C}">
      <dgm:prSet/>
      <dgm:spPr/>
      <dgm:t>
        <a:bodyPr/>
        <a:lstStyle/>
        <a:p>
          <a:r>
            <a:rPr lang="en-US"/>
            <a:t>252 responses (43.34%)</a:t>
          </a:r>
        </a:p>
      </dgm:t>
    </dgm:pt>
    <dgm:pt modelId="{DE94DB62-3F67-411A-B6A7-F21729E11D12}" type="parTrans" cxnId="{C422185A-4E57-4B42-A46E-3AF7E81A909D}">
      <dgm:prSet/>
      <dgm:spPr/>
      <dgm:t>
        <a:bodyPr/>
        <a:lstStyle/>
        <a:p>
          <a:endParaRPr lang="en-US"/>
        </a:p>
      </dgm:t>
    </dgm:pt>
    <dgm:pt modelId="{F7C63CC5-3B97-43A6-87AD-166B76C6F46E}" type="sibTrans" cxnId="{C422185A-4E57-4B42-A46E-3AF7E81A909D}">
      <dgm:prSet/>
      <dgm:spPr/>
      <dgm:t>
        <a:bodyPr/>
        <a:lstStyle/>
        <a:p>
          <a:endParaRPr lang="en-US"/>
        </a:p>
      </dgm:t>
    </dgm:pt>
    <dgm:pt modelId="{E156B2C5-1E0F-4523-83B6-D4AF975CA933}">
      <dgm:prSet/>
      <dgm:spPr/>
      <dgm:t>
        <a:bodyPr/>
        <a:lstStyle/>
        <a:p>
          <a:r>
            <a:rPr lang="en-US"/>
            <a:t>National Graduate Survey (NGS)</a:t>
          </a:r>
        </a:p>
      </dgm:t>
    </dgm:pt>
    <dgm:pt modelId="{A1F3AA17-D4CE-410A-944B-E6CD8E2AC42A}" type="parTrans" cxnId="{51DFC1BE-5A40-4FC9-8238-C8A2D8FD3B85}">
      <dgm:prSet/>
      <dgm:spPr/>
      <dgm:t>
        <a:bodyPr/>
        <a:lstStyle/>
        <a:p>
          <a:endParaRPr lang="en-US"/>
        </a:p>
      </dgm:t>
    </dgm:pt>
    <dgm:pt modelId="{1FF6DFE2-5379-42B4-B3FA-0A26AEA087AE}" type="sibTrans" cxnId="{51DFC1BE-5A40-4FC9-8238-C8A2D8FD3B85}">
      <dgm:prSet/>
      <dgm:spPr/>
      <dgm:t>
        <a:bodyPr/>
        <a:lstStyle/>
        <a:p>
          <a:endParaRPr lang="en-US"/>
        </a:p>
      </dgm:t>
    </dgm:pt>
    <dgm:pt modelId="{48427C08-262F-4B75-941C-EC1A31AD2496}">
      <dgm:prSet/>
      <dgm:spPr/>
      <dgm:t>
        <a:bodyPr/>
        <a:lstStyle/>
        <a:p>
          <a:r>
            <a:rPr lang="en-US" dirty="0"/>
            <a:t>Administered January 2021 to June 2022 to Class of 2018</a:t>
          </a:r>
        </a:p>
      </dgm:t>
    </dgm:pt>
    <dgm:pt modelId="{7FAAD42A-1779-43AD-890F-C6A4334A9DA5}" type="parTrans" cxnId="{771948F9-65C2-49A7-B6E0-90849A8F6DE1}">
      <dgm:prSet/>
      <dgm:spPr/>
      <dgm:t>
        <a:bodyPr/>
        <a:lstStyle/>
        <a:p>
          <a:endParaRPr lang="en-US"/>
        </a:p>
      </dgm:t>
    </dgm:pt>
    <dgm:pt modelId="{6852A962-914E-4183-B60C-844909114F82}" type="sibTrans" cxnId="{771948F9-65C2-49A7-B6E0-90849A8F6DE1}">
      <dgm:prSet/>
      <dgm:spPr/>
      <dgm:t>
        <a:bodyPr/>
        <a:lstStyle/>
        <a:p>
          <a:endParaRPr lang="en-US"/>
        </a:p>
      </dgm:t>
    </dgm:pt>
    <dgm:pt modelId="{3F75E314-C154-4F29-A8D4-08B2D5DD7CC5}">
      <dgm:prSet/>
      <dgm:spPr/>
      <dgm:t>
        <a:bodyPr/>
        <a:lstStyle/>
        <a:p>
          <a:r>
            <a:rPr lang="en-US"/>
            <a:t>Longer period due to low response rates due to COVID</a:t>
          </a:r>
        </a:p>
      </dgm:t>
    </dgm:pt>
    <dgm:pt modelId="{98DB32CF-C1DD-4257-ABA6-4D71839DAFEE}" type="parTrans" cxnId="{4418B445-2E9C-4CD1-A8EC-0E185BF97A65}">
      <dgm:prSet/>
      <dgm:spPr/>
      <dgm:t>
        <a:bodyPr/>
        <a:lstStyle/>
        <a:p>
          <a:endParaRPr lang="en-US"/>
        </a:p>
      </dgm:t>
    </dgm:pt>
    <dgm:pt modelId="{79CE7BFF-2A81-4116-8558-0E448E58B2A6}" type="sibTrans" cxnId="{4418B445-2E9C-4CD1-A8EC-0E185BF97A65}">
      <dgm:prSet/>
      <dgm:spPr/>
      <dgm:t>
        <a:bodyPr/>
        <a:lstStyle/>
        <a:p>
          <a:endParaRPr lang="en-US"/>
        </a:p>
      </dgm:t>
    </dgm:pt>
    <dgm:pt modelId="{4A42C741-B39A-4277-A49D-5232B3B9373E}">
      <dgm:prSet/>
      <dgm:spPr/>
      <dgm:t>
        <a:bodyPr/>
        <a:lstStyle/>
        <a:p>
          <a:r>
            <a:rPr lang="en-US"/>
            <a:t>1,623 responses (45%)</a:t>
          </a:r>
        </a:p>
      </dgm:t>
    </dgm:pt>
    <dgm:pt modelId="{20B9DCD7-72A9-4926-A807-6F7616E8CE71}" type="parTrans" cxnId="{39F3D643-4236-4FD7-A666-2763E66CFC97}">
      <dgm:prSet/>
      <dgm:spPr/>
      <dgm:t>
        <a:bodyPr/>
        <a:lstStyle/>
        <a:p>
          <a:endParaRPr lang="en-US"/>
        </a:p>
      </dgm:t>
    </dgm:pt>
    <dgm:pt modelId="{34CFEA6B-17BF-47D1-87B2-E1DA9E8575E5}" type="sibTrans" cxnId="{39F3D643-4236-4FD7-A666-2763E66CFC97}">
      <dgm:prSet/>
      <dgm:spPr/>
      <dgm:t>
        <a:bodyPr/>
        <a:lstStyle/>
        <a:p>
          <a:endParaRPr lang="en-US"/>
        </a:p>
      </dgm:t>
    </dgm:pt>
    <dgm:pt modelId="{E83359EF-6D55-4FC3-B41A-010FE9B9DEB1}" type="pres">
      <dgm:prSet presAssocID="{9CD21A87-CB1B-40A4-9FF9-E66042AC4FB9}" presName="linear" presStyleCnt="0">
        <dgm:presLayoutVars>
          <dgm:dir/>
          <dgm:animLvl val="lvl"/>
          <dgm:resizeHandles val="exact"/>
        </dgm:presLayoutVars>
      </dgm:prSet>
      <dgm:spPr/>
    </dgm:pt>
    <dgm:pt modelId="{82136C12-26A9-4207-BE8A-D5234458DDAB}" type="pres">
      <dgm:prSet presAssocID="{0648F0C1-A6CF-4B1E-A168-79B516253B6A}" presName="parentLin" presStyleCnt="0"/>
      <dgm:spPr/>
    </dgm:pt>
    <dgm:pt modelId="{30E40281-F153-44A2-A784-C65C4DBDDFFA}" type="pres">
      <dgm:prSet presAssocID="{0648F0C1-A6CF-4B1E-A168-79B516253B6A}" presName="parentLeftMargin" presStyleLbl="node1" presStyleIdx="0" presStyleCnt="2"/>
      <dgm:spPr/>
    </dgm:pt>
    <dgm:pt modelId="{7434A149-0900-4729-8C2A-232B0007A7B6}" type="pres">
      <dgm:prSet presAssocID="{0648F0C1-A6CF-4B1E-A168-79B516253B6A}" presName="parentText" presStyleLbl="node1" presStyleIdx="0" presStyleCnt="2">
        <dgm:presLayoutVars>
          <dgm:chMax val="0"/>
          <dgm:bulletEnabled val="1"/>
        </dgm:presLayoutVars>
      </dgm:prSet>
      <dgm:spPr/>
    </dgm:pt>
    <dgm:pt modelId="{A2CEC861-C586-447C-B743-BBA84A47E7AC}" type="pres">
      <dgm:prSet presAssocID="{0648F0C1-A6CF-4B1E-A168-79B516253B6A}" presName="negativeSpace" presStyleCnt="0"/>
      <dgm:spPr/>
    </dgm:pt>
    <dgm:pt modelId="{50B237B8-26A4-49F3-AFC5-350CAA42967A}" type="pres">
      <dgm:prSet presAssocID="{0648F0C1-A6CF-4B1E-A168-79B516253B6A}" presName="childText" presStyleLbl="conFgAcc1" presStyleIdx="0" presStyleCnt="2">
        <dgm:presLayoutVars>
          <dgm:bulletEnabled val="1"/>
        </dgm:presLayoutVars>
      </dgm:prSet>
      <dgm:spPr/>
    </dgm:pt>
    <dgm:pt modelId="{8C27D23C-23A3-4C7C-899B-B4F3D88BBF3C}" type="pres">
      <dgm:prSet presAssocID="{5A24CFE7-6EF2-4DEF-8946-829D47070E78}" presName="spaceBetweenRectangles" presStyleCnt="0"/>
      <dgm:spPr/>
    </dgm:pt>
    <dgm:pt modelId="{038F0417-FC52-4217-A00C-60F2D00F3487}" type="pres">
      <dgm:prSet presAssocID="{E156B2C5-1E0F-4523-83B6-D4AF975CA933}" presName="parentLin" presStyleCnt="0"/>
      <dgm:spPr/>
    </dgm:pt>
    <dgm:pt modelId="{23D0A120-F19F-49D7-9168-1F19EF0A4D5D}" type="pres">
      <dgm:prSet presAssocID="{E156B2C5-1E0F-4523-83B6-D4AF975CA933}" presName="parentLeftMargin" presStyleLbl="node1" presStyleIdx="0" presStyleCnt="2"/>
      <dgm:spPr/>
    </dgm:pt>
    <dgm:pt modelId="{69590ACE-0EA9-4751-92D8-CC1BAA3D0DE3}" type="pres">
      <dgm:prSet presAssocID="{E156B2C5-1E0F-4523-83B6-D4AF975CA933}" presName="parentText" presStyleLbl="node1" presStyleIdx="1" presStyleCnt="2">
        <dgm:presLayoutVars>
          <dgm:chMax val="0"/>
          <dgm:bulletEnabled val="1"/>
        </dgm:presLayoutVars>
      </dgm:prSet>
      <dgm:spPr/>
    </dgm:pt>
    <dgm:pt modelId="{6424B4EB-C9B1-4258-86EB-53783EC9B9CC}" type="pres">
      <dgm:prSet presAssocID="{E156B2C5-1E0F-4523-83B6-D4AF975CA933}" presName="negativeSpace" presStyleCnt="0"/>
      <dgm:spPr/>
    </dgm:pt>
    <dgm:pt modelId="{8CD95577-34B1-4316-B6DD-3B39373788C9}" type="pres">
      <dgm:prSet presAssocID="{E156B2C5-1E0F-4523-83B6-D4AF975CA933}" presName="childText" presStyleLbl="conFgAcc1" presStyleIdx="1" presStyleCnt="2">
        <dgm:presLayoutVars>
          <dgm:bulletEnabled val="1"/>
        </dgm:presLayoutVars>
      </dgm:prSet>
      <dgm:spPr/>
    </dgm:pt>
  </dgm:ptLst>
  <dgm:cxnLst>
    <dgm:cxn modelId="{09668103-F283-4D2C-A5E7-EDA7A209E443}" type="presOf" srcId="{4A42C741-B39A-4277-A49D-5232B3B9373E}" destId="{8CD95577-34B1-4316-B6DD-3B39373788C9}" srcOrd="0" destOrd="2" presId="urn:microsoft.com/office/officeart/2005/8/layout/list1"/>
    <dgm:cxn modelId="{D2ACF30C-8D56-4655-917F-0863898D07CC}" type="presOf" srcId="{9CD21A87-CB1B-40A4-9FF9-E66042AC4FB9}" destId="{E83359EF-6D55-4FC3-B41A-010FE9B9DEB1}" srcOrd="0" destOrd="0" presId="urn:microsoft.com/office/officeart/2005/8/layout/list1"/>
    <dgm:cxn modelId="{F52EDD0F-8A84-4B39-9536-6927C9C33DF1}" srcId="{9EBDEE7A-5A69-4E25-B4B3-9E64969CBC82}" destId="{8C15BE90-B76C-4B8C-9978-C19A145A2AE4}" srcOrd="1" destOrd="0" parTransId="{ACEE88DD-8E21-4134-B038-7F9AD9F0F3B0}" sibTransId="{965A9FBC-F69E-48CB-AD1B-45815C2576ED}"/>
    <dgm:cxn modelId="{1628DC1A-3543-433E-A633-1D62675F49C3}" type="presOf" srcId="{93186D7E-2CEB-4DF3-B6A3-BA6AB362D8F4}" destId="{50B237B8-26A4-49F3-AFC5-350CAA42967A}" srcOrd="0" destOrd="4" presId="urn:microsoft.com/office/officeart/2005/8/layout/list1"/>
    <dgm:cxn modelId="{39F3D643-4236-4FD7-A666-2763E66CFC97}" srcId="{E156B2C5-1E0F-4523-83B6-D4AF975CA933}" destId="{4A42C741-B39A-4277-A49D-5232B3B9373E}" srcOrd="1" destOrd="0" parTransId="{20B9DCD7-72A9-4926-A807-6F7616E8CE71}" sibTransId="{34CFEA6B-17BF-47D1-87B2-E1DA9E8575E5}"/>
    <dgm:cxn modelId="{AEAFD064-21AD-4188-8C42-DD493D478946}" type="presOf" srcId="{0648F0C1-A6CF-4B1E-A168-79B516253B6A}" destId="{30E40281-F153-44A2-A784-C65C4DBDDFFA}" srcOrd="0" destOrd="0" presId="urn:microsoft.com/office/officeart/2005/8/layout/list1"/>
    <dgm:cxn modelId="{4418B445-2E9C-4CD1-A8EC-0E185BF97A65}" srcId="{48427C08-262F-4B75-941C-EC1A31AD2496}" destId="{3F75E314-C154-4F29-A8D4-08B2D5DD7CC5}" srcOrd="0" destOrd="0" parTransId="{98DB32CF-C1DD-4257-ABA6-4D71839DAFEE}" sibTransId="{79CE7BFF-2A81-4116-8558-0E448E58B2A6}"/>
    <dgm:cxn modelId="{DDC4F648-11D1-4DDC-9723-0B66E02E7187}" type="presOf" srcId="{9EBDEE7A-5A69-4E25-B4B3-9E64969CBC82}" destId="{50B237B8-26A4-49F3-AFC5-350CAA42967A}" srcOrd="0" destOrd="1" presId="urn:microsoft.com/office/officeart/2005/8/layout/list1"/>
    <dgm:cxn modelId="{28618049-3EAA-4041-89C7-A829BC49E8C7}" srcId="{9EBDEE7A-5A69-4E25-B4B3-9E64969CBC82}" destId="{194BC620-77F7-440A-979C-F1AC1CE4F434}" srcOrd="0" destOrd="0" parTransId="{A865E095-CB12-43C9-9F37-220CE8C84AE6}" sibTransId="{2CF232DC-4FC4-410F-A6A5-B44B853F11CE}"/>
    <dgm:cxn modelId="{1939684A-1D0D-4EA6-B777-82710780DEB5}" type="presOf" srcId="{DFB94D7E-CA33-408B-8180-E144EAA32FF8}" destId="{50B237B8-26A4-49F3-AFC5-350CAA42967A}" srcOrd="0" destOrd="0" presId="urn:microsoft.com/office/officeart/2005/8/layout/list1"/>
    <dgm:cxn modelId="{8692FF4E-746F-43FA-9C94-54F2245399ED}" type="presOf" srcId="{77F41914-8DEA-4F17-B9CC-C713D8B5358C}" destId="{50B237B8-26A4-49F3-AFC5-350CAA42967A}" srcOrd="0" destOrd="6" presId="urn:microsoft.com/office/officeart/2005/8/layout/list1"/>
    <dgm:cxn modelId="{78A59D76-8B96-45F1-842C-B25737A25810}" srcId="{9CD21A87-CB1B-40A4-9FF9-E66042AC4FB9}" destId="{0648F0C1-A6CF-4B1E-A168-79B516253B6A}" srcOrd="0" destOrd="0" parTransId="{8972340B-908A-4A18-9D28-F261F1B07E09}" sibTransId="{5A24CFE7-6EF2-4DEF-8946-829D47070E78}"/>
    <dgm:cxn modelId="{343FD477-2DA8-47AF-968F-B4AF8E6C3EBF}" type="presOf" srcId="{5548CD98-8862-4964-9CA0-4EC88232366B}" destId="{50B237B8-26A4-49F3-AFC5-350CAA42967A}" srcOrd="0" destOrd="5" presId="urn:microsoft.com/office/officeart/2005/8/layout/list1"/>
    <dgm:cxn modelId="{C422185A-4E57-4B42-A46E-3AF7E81A909D}" srcId="{0648F0C1-A6CF-4B1E-A168-79B516253B6A}" destId="{77F41914-8DEA-4F17-B9CC-C713D8B5358C}" srcOrd="3" destOrd="0" parTransId="{DE94DB62-3F67-411A-B6A7-F21729E11D12}" sibTransId="{F7C63CC5-3B97-43A6-87AD-166B76C6F46E}"/>
    <dgm:cxn modelId="{22B91D7B-EA35-46BD-B002-0D526305FA91}" type="presOf" srcId="{48427C08-262F-4B75-941C-EC1A31AD2496}" destId="{8CD95577-34B1-4316-B6DD-3B39373788C9}" srcOrd="0" destOrd="0" presId="urn:microsoft.com/office/officeart/2005/8/layout/list1"/>
    <dgm:cxn modelId="{A7719F86-16F9-4B68-9878-FA790DBCDA6D}" type="presOf" srcId="{8C15BE90-B76C-4B8C-9978-C19A145A2AE4}" destId="{50B237B8-26A4-49F3-AFC5-350CAA42967A}" srcOrd="0" destOrd="3" presId="urn:microsoft.com/office/officeart/2005/8/layout/list1"/>
    <dgm:cxn modelId="{EA253DA8-F7FA-4DA8-8151-1C96DD5003A9}" srcId="{8C15BE90-B76C-4B8C-9978-C19A145A2AE4}" destId="{93186D7E-2CEB-4DF3-B6A3-BA6AB362D8F4}" srcOrd="0" destOrd="0" parTransId="{9437264B-7DFA-4DDE-8ABA-13B7CB017769}" sibTransId="{BA89737C-24C3-4EF1-833E-03DC8875E9C1}"/>
    <dgm:cxn modelId="{38BEABB7-FE88-4F16-AAAC-11CF7A54AA42}" type="presOf" srcId="{0648F0C1-A6CF-4B1E-A168-79B516253B6A}" destId="{7434A149-0900-4729-8C2A-232B0007A7B6}" srcOrd="1" destOrd="0" presId="urn:microsoft.com/office/officeart/2005/8/layout/list1"/>
    <dgm:cxn modelId="{51DFC1BE-5A40-4FC9-8238-C8A2D8FD3B85}" srcId="{9CD21A87-CB1B-40A4-9FF9-E66042AC4FB9}" destId="{E156B2C5-1E0F-4523-83B6-D4AF975CA933}" srcOrd="1" destOrd="0" parTransId="{A1F3AA17-D4CE-410A-944B-E6CD8E2AC42A}" sibTransId="{1FF6DFE2-5379-42B4-B3FA-0A26AEA087AE}"/>
    <dgm:cxn modelId="{3E97CFC7-9572-4D3A-B1EB-C60043E43126}" srcId="{0648F0C1-A6CF-4B1E-A168-79B516253B6A}" destId="{DFB94D7E-CA33-408B-8180-E144EAA32FF8}" srcOrd="0" destOrd="0" parTransId="{5ED2B665-6230-49F2-9772-43242712F125}" sibTransId="{65E8B261-E58F-4AF7-880B-40D8804235CB}"/>
    <dgm:cxn modelId="{FA4D5BC9-6FC9-47AE-887C-B8F48A5383DD}" srcId="{0648F0C1-A6CF-4B1E-A168-79B516253B6A}" destId="{5548CD98-8862-4964-9CA0-4EC88232366B}" srcOrd="2" destOrd="0" parTransId="{3364A7C2-468B-43B5-BA50-BF8C09893F4F}" sibTransId="{3CD6BECF-170C-40FC-A864-38A17A428E28}"/>
    <dgm:cxn modelId="{892E5AD3-749D-48AA-A42F-43388B4FFC49}" srcId="{0648F0C1-A6CF-4B1E-A168-79B516253B6A}" destId="{9EBDEE7A-5A69-4E25-B4B3-9E64969CBC82}" srcOrd="1" destOrd="0" parTransId="{DA15B0DA-2CC3-47D2-AFDD-E8277EB05F94}" sibTransId="{D9D40FCE-5EB2-4796-9AE9-26008E5A173B}"/>
    <dgm:cxn modelId="{4E46ECD7-7E16-46DA-9015-A356EB737B6D}" type="presOf" srcId="{194BC620-77F7-440A-979C-F1AC1CE4F434}" destId="{50B237B8-26A4-49F3-AFC5-350CAA42967A}" srcOrd="0" destOrd="2" presId="urn:microsoft.com/office/officeart/2005/8/layout/list1"/>
    <dgm:cxn modelId="{0154CDD9-E29C-420B-BB8E-E17F2F8FF34F}" type="presOf" srcId="{E156B2C5-1E0F-4523-83B6-D4AF975CA933}" destId="{69590ACE-0EA9-4751-92D8-CC1BAA3D0DE3}" srcOrd="1" destOrd="0" presId="urn:microsoft.com/office/officeart/2005/8/layout/list1"/>
    <dgm:cxn modelId="{9C0680DE-586C-4C1E-B14F-C578A023F752}" type="presOf" srcId="{3F75E314-C154-4F29-A8D4-08B2D5DD7CC5}" destId="{8CD95577-34B1-4316-B6DD-3B39373788C9}" srcOrd="0" destOrd="1" presId="urn:microsoft.com/office/officeart/2005/8/layout/list1"/>
    <dgm:cxn modelId="{6A563BF5-E42F-4DFA-90FB-101B1FAEC65A}" type="presOf" srcId="{E156B2C5-1E0F-4523-83B6-D4AF975CA933}" destId="{23D0A120-F19F-49D7-9168-1F19EF0A4D5D}" srcOrd="0" destOrd="0" presId="urn:microsoft.com/office/officeart/2005/8/layout/list1"/>
    <dgm:cxn modelId="{771948F9-65C2-49A7-B6E0-90849A8F6DE1}" srcId="{E156B2C5-1E0F-4523-83B6-D4AF975CA933}" destId="{48427C08-262F-4B75-941C-EC1A31AD2496}" srcOrd="0" destOrd="0" parTransId="{7FAAD42A-1779-43AD-890F-C6A4334A9DA5}" sibTransId="{6852A962-914E-4183-B60C-844909114F82}"/>
    <dgm:cxn modelId="{984C1271-A1F1-4368-9068-AB4CE957BF77}" type="presParOf" srcId="{E83359EF-6D55-4FC3-B41A-010FE9B9DEB1}" destId="{82136C12-26A9-4207-BE8A-D5234458DDAB}" srcOrd="0" destOrd="0" presId="urn:microsoft.com/office/officeart/2005/8/layout/list1"/>
    <dgm:cxn modelId="{6ACD1316-8155-4B58-B49F-EAC68696F300}" type="presParOf" srcId="{82136C12-26A9-4207-BE8A-D5234458DDAB}" destId="{30E40281-F153-44A2-A784-C65C4DBDDFFA}" srcOrd="0" destOrd="0" presId="urn:microsoft.com/office/officeart/2005/8/layout/list1"/>
    <dgm:cxn modelId="{07173C53-12D2-460B-A8BD-7D8A3F2B1815}" type="presParOf" srcId="{82136C12-26A9-4207-BE8A-D5234458DDAB}" destId="{7434A149-0900-4729-8C2A-232B0007A7B6}" srcOrd="1" destOrd="0" presId="urn:microsoft.com/office/officeart/2005/8/layout/list1"/>
    <dgm:cxn modelId="{B6C1CEB4-75CD-454F-9700-56861C41E60B}" type="presParOf" srcId="{E83359EF-6D55-4FC3-B41A-010FE9B9DEB1}" destId="{A2CEC861-C586-447C-B743-BBA84A47E7AC}" srcOrd="1" destOrd="0" presId="urn:microsoft.com/office/officeart/2005/8/layout/list1"/>
    <dgm:cxn modelId="{AAFB9C1F-F22C-4E59-968B-EA7AB5264223}" type="presParOf" srcId="{E83359EF-6D55-4FC3-B41A-010FE9B9DEB1}" destId="{50B237B8-26A4-49F3-AFC5-350CAA42967A}" srcOrd="2" destOrd="0" presId="urn:microsoft.com/office/officeart/2005/8/layout/list1"/>
    <dgm:cxn modelId="{85C642E0-6E98-4AA8-A6BE-1D271BF730CC}" type="presParOf" srcId="{E83359EF-6D55-4FC3-B41A-010FE9B9DEB1}" destId="{8C27D23C-23A3-4C7C-899B-B4F3D88BBF3C}" srcOrd="3" destOrd="0" presId="urn:microsoft.com/office/officeart/2005/8/layout/list1"/>
    <dgm:cxn modelId="{4145444B-2DEE-411B-8452-CE4B4DAD6ED2}" type="presParOf" srcId="{E83359EF-6D55-4FC3-B41A-010FE9B9DEB1}" destId="{038F0417-FC52-4217-A00C-60F2D00F3487}" srcOrd="4" destOrd="0" presId="urn:microsoft.com/office/officeart/2005/8/layout/list1"/>
    <dgm:cxn modelId="{CA58006F-DA32-419A-9305-21B5593605FB}" type="presParOf" srcId="{038F0417-FC52-4217-A00C-60F2D00F3487}" destId="{23D0A120-F19F-49D7-9168-1F19EF0A4D5D}" srcOrd="0" destOrd="0" presId="urn:microsoft.com/office/officeart/2005/8/layout/list1"/>
    <dgm:cxn modelId="{87623062-2DD1-4619-9711-3E35FFC67C35}" type="presParOf" srcId="{038F0417-FC52-4217-A00C-60F2D00F3487}" destId="{69590ACE-0EA9-4751-92D8-CC1BAA3D0DE3}" srcOrd="1" destOrd="0" presId="urn:microsoft.com/office/officeart/2005/8/layout/list1"/>
    <dgm:cxn modelId="{E7A2C2A3-3910-4489-BC7E-DEA441F71073}" type="presParOf" srcId="{E83359EF-6D55-4FC3-B41A-010FE9B9DEB1}" destId="{6424B4EB-C9B1-4258-86EB-53783EC9B9CC}" srcOrd="5" destOrd="0" presId="urn:microsoft.com/office/officeart/2005/8/layout/list1"/>
    <dgm:cxn modelId="{45C94118-CDC4-407C-84B5-BD995FF8975F}" type="presParOf" srcId="{E83359EF-6D55-4FC3-B41A-010FE9B9DEB1}" destId="{8CD95577-34B1-4316-B6DD-3B39373788C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4ED680-BD51-47D6-A440-F0E53024E42A}" type="doc">
      <dgm:prSet loTypeId="urn:microsoft.com/office/officeart/2005/8/layout/equation1" loCatId="process" qsTypeId="urn:microsoft.com/office/officeart/2005/8/quickstyle/simple1" qsCatId="simple" csTypeId="urn:microsoft.com/office/officeart/2005/8/colors/colorful1" csCatId="colorful" phldr="1"/>
      <dgm:spPr/>
    </dgm:pt>
    <dgm:pt modelId="{93324A26-F1C2-4F1D-A552-9B5EE4B24C52}">
      <dgm:prSet phldrT="[Text]"/>
      <dgm:spPr/>
      <dgm:t>
        <a:bodyPr/>
        <a:lstStyle/>
        <a:p>
          <a:r>
            <a:rPr lang="en-US" dirty="0"/>
            <a:t>Program CERA</a:t>
          </a:r>
        </a:p>
      </dgm:t>
    </dgm:pt>
    <dgm:pt modelId="{C7EDF46D-B884-4C7E-888E-2AA6943128B0}" type="parTrans" cxnId="{F5BDDBF8-07B1-4BD9-B91F-9A2AD425C78F}">
      <dgm:prSet/>
      <dgm:spPr/>
      <dgm:t>
        <a:bodyPr/>
        <a:lstStyle/>
        <a:p>
          <a:endParaRPr lang="en-US"/>
        </a:p>
      </dgm:t>
    </dgm:pt>
    <dgm:pt modelId="{C99F666D-F9D6-4435-8149-6E7EEDB6B250}" type="sibTrans" cxnId="{F5BDDBF8-07B1-4BD9-B91F-9A2AD425C78F}">
      <dgm:prSet/>
      <dgm:spPr/>
      <dgm:t>
        <a:bodyPr/>
        <a:lstStyle/>
        <a:p>
          <a:endParaRPr lang="en-US"/>
        </a:p>
      </dgm:t>
    </dgm:pt>
    <dgm:pt modelId="{4F815934-C22C-4F7D-98BD-8AF04077D4FD}">
      <dgm:prSet phldrT="[Text]"/>
      <dgm:spPr/>
      <dgm:t>
        <a:bodyPr/>
        <a:lstStyle/>
        <a:p>
          <a:r>
            <a:rPr lang="en-US" dirty="0"/>
            <a:t>Grad NGS</a:t>
          </a:r>
        </a:p>
      </dgm:t>
    </dgm:pt>
    <dgm:pt modelId="{C2380B96-88A5-4D4D-B7B5-9B7BA1B4F0B5}" type="parTrans" cxnId="{E548ABE4-76B5-4B78-AEF0-B153D81D6FD7}">
      <dgm:prSet/>
      <dgm:spPr/>
      <dgm:t>
        <a:bodyPr/>
        <a:lstStyle/>
        <a:p>
          <a:endParaRPr lang="en-US"/>
        </a:p>
      </dgm:t>
    </dgm:pt>
    <dgm:pt modelId="{923B1BF9-DDE4-44BA-9A7F-B451A657E0AD}" type="sibTrans" cxnId="{E548ABE4-76B5-4B78-AEF0-B153D81D6FD7}">
      <dgm:prSet/>
      <dgm:spPr/>
      <dgm:t>
        <a:bodyPr/>
        <a:lstStyle/>
        <a:p>
          <a:endParaRPr lang="en-US"/>
        </a:p>
      </dgm:t>
    </dgm:pt>
    <dgm:pt modelId="{2375AF53-8D17-430B-A845-997056330F13}">
      <dgm:prSet phldrT="[Text]"/>
      <dgm:spPr/>
      <dgm:t>
        <a:bodyPr/>
        <a:lstStyle/>
        <a:p>
          <a:r>
            <a:rPr lang="en-US" dirty="0">
              <a:solidFill>
                <a:schemeClr val="tx1"/>
              </a:solidFill>
            </a:rPr>
            <a:t>FMROP Dataset</a:t>
          </a:r>
        </a:p>
      </dgm:t>
    </dgm:pt>
    <dgm:pt modelId="{BBF69C1F-9392-4B8D-B040-795A2CBAF2AE}" type="parTrans" cxnId="{C6EFAB0C-5A99-4564-BE62-23D5365FDDFB}">
      <dgm:prSet/>
      <dgm:spPr/>
      <dgm:t>
        <a:bodyPr/>
        <a:lstStyle/>
        <a:p>
          <a:endParaRPr lang="en-US"/>
        </a:p>
      </dgm:t>
    </dgm:pt>
    <dgm:pt modelId="{47F018C7-1C27-49F6-95D3-4040F8A2E4D3}" type="sibTrans" cxnId="{C6EFAB0C-5A99-4564-BE62-23D5365FDDFB}">
      <dgm:prSet/>
      <dgm:spPr/>
      <dgm:t>
        <a:bodyPr/>
        <a:lstStyle/>
        <a:p>
          <a:endParaRPr lang="en-US"/>
        </a:p>
      </dgm:t>
    </dgm:pt>
    <dgm:pt modelId="{9CEE1B4F-FDF9-425E-86AF-87250CC3D59B}" type="pres">
      <dgm:prSet presAssocID="{CD4ED680-BD51-47D6-A440-F0E53024E42A}" presName="linearFlow" presStyleCnt="0">
        <dgm:presLayoutVars>
          <dgm:dir/>
          <dgm:resizeHandles val="exact"/>
        </dgm:presLayoutVars>
      </dgm:prSet>
      <dgm:spPr/>
    </dgm:pt>
    <dgm:pt modelId="{F2B1AF51-FD95-41DC-9A22-E063A2AA1637}" type="pres">
      <dgm:prSet presAssocID="{93324A26-F1C2-4F1D-A552-9B5EE4B24C52}" presName="node" presStyleLbl="node1" presStyleIdx="0" presStyleCnt="3">
        <dgm:presLayoutVars>
          <dgm:bulletEnabled val="1"/>
        </dgm:presLayoutVars>
      </dgm:prSet>
      <dgm:spPr/>
    </dgm:pt>
    <dgm:pt modelId="{FCEFAF95-3703-4FB3-A120-AA01BBA36F6F}" type="pres">
      <dgm:prSet presAssocID="{C99F666D-F9D6-4435-8149-6E7EEDB6B250}" presName="spacerL" presStyleCnt="0"/>
      <dgm:spPr/>
    </dgm:pt>
    <dgm:pt modelId="{A3B65288-5661-4DCC-9046-4F11B908E25A}" type="pres">
      <dgm:prSet presAssocID="{C99F666D-F9D6-4435-8149-6E7EEDB6B250}" presName="sibTrans" presStyleLbl="sibTrans2D1" presStyleIdx="0" presStyleCnt="2"/>
      <dgm:spPr/>
    </dgm:pt>
    <dgm:pt modelId="{9E6959ED-94E0-41D9-B2FB-B2100429B49C}" type="pres">
      <dgm:prSet presAssocID="{C99F666D-F9D6-4435-8149-6E7EEDB6B250}" presName="spacerR" presStyleCnt="0"/>
      <dgm:spPr/>
    </dgm:pt>
    <dgm:pt modelId="{81F22C90-721A-4558-ACE0-E8F710DE638B}" type="pres">
      <dgm:prSet presAssocID="{4F815934-C22C-4F7D-98BD-8AF04077D4FD}" presName="node" presStyleLbl="node1" presStyleIdx="1" presStyleCnt="3">
        <dgm:presLayoutVars>
          <dgm:bulletEnabled val="1"/>
        </dgm:presLayoutVars>
      </dgm:prSet>
      <dgm:spPr/>
    </dgm:pt>
    <dgm:pt modelId="{D0B7A009-F107-41D2-914F-3978FECCC466}" type="pres">
      <dgm:prSet presAssocID="{923B1BF9-DDE4-44BA-9A7F-B451A657E0AD}" presName="spacerL" presStyleCnt="0"/>
      <dgm:spPr/>
    </dgm:pt>
    <dgm:pt modelId="{43827745-F85A-4481-9813-1EBAA6687AD2}" type="pres">
      <dgm:prSet presAssocID="{923B1BF9-DDE4-44BA-9A7F-B451A657E0AD}" presName="sibTrans" presStyleLbl="sibTrans2D1" presStyleIdx="1" presStyleCnt="2"/>
      <dgm:spPr/>
    </dgm:pt>
    <dgm:pt modelId="{10492946-53D5-4279-8A43-E0EEC5A7AB4E}" type="pres">
      <dgm:prSet presAssocID="{923B1BF9-DDE4-44BA-9A7F-B451A657E0AD}" presName="spacerR" presStyleCnt="0"/>
      <dgm:spPr/>
    </dgm:pt>
    <dgm:pt modelId="{F1F68FA0-C9EF-4162-B382-0C9A63367DE2}" type="pres">
      <dgm:prSet presAssocID="{2375AF53-8D17-430B-A845-997056330F13}" presName="node" presStyleLbl="node1" presStyleIdx="2" presStyleCnt="3">
        <dgm:presLayoutVars>
          <dgm:bulletEnabled val="1"/>
        </dgm:presLayoutVars>
      </dgm:prSet>
      <dgm:spPr/>
    </dgm:pt>
  </dgm:ptLst>
  <dgm:cxnLst>
    <dgm:cxn modelId="{3FDD4203-5776-4B4E-8F00-032E8605132F}" type="presOf" srcId="{CD4ED680-BD51-47D6-A440-F0E53024E42A}" destId="{9CEE1B4F-FDF9-425E-86AF-87250CC3D59B}" srcOrd="0" destOrd="0" presId="urn:microsoft.com/office/officeart/2005/8/layout/equation1"/>
    <dgm:cxn modelId="{C6EFAB0C-5A99-4564-BE62-23D5365FDDFB}" srcId="{CD4ED680-BD51-47D6-A440-F0E53024E42A}" destId="{2375AF53-8D17-430B-A845-997056330F13}" srcOrd="2" destOrd="0" parTransId="{BBF69C1F-9392-4B8D-B040-795A2CBAF2AE}" sibTransId="{47F018C7-1C27-49F6-95D3-4040F8A2E4D3}"/>
    <dgm:cxn modelId="{17CD4922-9C4B-4593-8170-167176AA1034}" type="presOf" srcId="{2375AF53-8D17-430B-A845-997056330F13}" destId="{F1F68FA0-C9EF-4162-B382-0C9A63367DE2}" srcOrd="0" destOrd="0" presId="urn:microsoft.com/office/officeart/2005/8/layout/equation1"/>
    <dgm:cxn modelId="{D71F3447-D4D9-495A-A0CC-99AB3427CC2D}" type="presOf" srcId="{4F815934-C22C-4F7D-98BD-8AF04077D4FD}" destId="{81F22C90-721A-4558-ACE0-E8F710DE638B}" srcOrd="0" destOrd="0" presId="urn:microsoft.com/office/officeart/2005/8/layout/equation1"/>
    <dgm:cxn modelId="{B8766249-831E-4FA6-86B1-955E8E591335}" type="presOf" srcId="{93324A26-F1C2-4F1D-A552-9B5EE4B24C52}" destId="{F2B1AF51-FD95-41DC-9A22-E063A2AA1637}" srcOrd="0" destOrd="0" presId="urn:microsoft.com/office/officeart/2005/8/layout/equation1"/>
    <dgm:cxn modelId="{C010D34C-0257-4D83-B695-59BAA6AB9C77}" type="presOf" srcId="{923B1BF9-DDE4-44BA-9A7F-B451A657E0AD}" destId="{43827745-F85A-4481-9813-1EBAA6687AD2}" srcOrd="0" destOrd="0" presId="urn:microsoft.com/office/officeart/2005/8/layout/equation1"/>
    <dgm:cxn modelId="{E548ABE4-76B5-4B78-AEF0-B153D81D6FD7}" srcId="{CD4ED680-BD51-47D6-A440-F0E53024E42A}" destId="{4F815934-C22C-4F7D-98BD-8AF04077D4FD}" srcOrd="1" destOrd="0" parTransId="{C2380B96-88A5-4D4D-B7B5-9B7BA1B4F0B5}" sibTransId="{923B1BF9-DDE4-44BA-9A7F-B451A657E0AD}"/>
    <dgm:cxn modelId="{F5BDDBF8-07B1-4BD9-B91F-9A2AD425C78F}" srcId="{CD4ED680-BD51-47D6-A440-F0E53024E42A}" destId="{93324A26-F1C2-4F1D-A552-9B5EE4B24C52}" srcOrd="0" destOrd="0" parTransId="{C7EDF46D-B884-4C7E-888E-2AA6943128B0}" sibTransId="{C99F666D-F9D6-4435-8149-6E7EEDB6B250}"/>
    <dgm:cxn modelId="{105008FD-39B3-42E9-A550-43AA410729DA}" type="presOf" srcId="{C99F666D-F9D6-4435-8149-6E7EEDB6B250}" destId="{A3B65288-5661-4DCC-9046-4F11B908E25A}" srcOrd="0" destOrd="0" presId="urn:microsoft.com/office/officeart/2005/8/layout/equation1"/>
    <dgm:cxn modelId="{8ED81EBC-407D-41F2-A3DC-FFAF464D53A8}" type="presParOf" srcId="{9CEE1B4F-FDF9-425E-86AF-87250CC3D59B}" destId="{F2B1AF51-FD95-41DC-9A22-E063A2AA1637}" srcOrd="0" destOrd="0" presId="urn:microsoft.com/office/officeart/2005/8/layout/equation1"/>
    <dgm:cxn modelId="{E2F74379-1C1C-428E-97B0-6A13BE5B17D2}" type="presParOf" srcId="{9CEE1B4F-FDF9-425E-86AF-87250CC3D59B}" destId="{FCEFAF95-3703-4FB3-A120-AA01BBA36F6F}" srcOrd="1" destOrd="0" presId="urn:microsoft.com/office/officeart/2005/8/layout/equation1"/>
    <dgm:cxn modelId="{82A22D12-EEF5-4C55-9FEC-4661FE9A2E70}" type="presParOf" srcId="{9CEE1B4F-FDF9-425E-86AF-87250CC3D59B}" destId="{A3B65288-5661-4DCC-9046-4F11B908E25A}" srcOrd="2" destOrd="0" presId="urn:microsoft.com/office/officeart/2005/8/layout/equation1"/>
    <dgm:cxn modelId="{936FFD40-65F4-4C92-9B6F-4B5CE57672FF}" type="presParOf" srcId="{9CEE1B4F-FDF9-425E-86AF-87250CC3D59B}" destId="{9E6959ED-94E0-41D9-B2FB-B2100429B49C}" srcOrd="3" destOrd="0" presId="urn:microsoft.com/office/officeart/2005/8/layout/equation1"/>
    <dgm:cxn modelId="{F1CAF46D-3874-480B-BFF2-D6A37D361793}" type="presParOf" srcId="{9CEE1B4F-FDF9-425E-86AF-87250CC3D59B}" destId="{81F22C90-721A-4558-ACE0-E8F710DE638B}" srcOrd="4" destOrd="0" presId="urn:microsoft.com/office/officeart/2005/8/layout/equation1"/>
    <dgm:cxn modelId="{8CB79F08-7403-4328-93D6-0E201BEB0EEF}" type="presParOf" srcId="{9CEE1B4F-FDF9-425E-86AF-87250CC3D59B}" destId="{D0B7A009-F107-41D2-914F-3978FECCC466}" srcOrd="5" destOrd="0" presId="urn:microsoft.com/office/officeart/2005/8/layout/equation1"/>
    <dgm:cxn modelId="{71BD5726-98BD-4320-9363-15B9CDBB5E63}" type="presParOf" srcId="{9CEE1B4F-FDF9-425E-86AF-87250CC3D59B}" destId="{43827745-F85A-4481-9813-1EBAA6687AD2}" srcOrd="6" destOrd="0" presId="urn:microsoft.com/office/officeart/2005/8/layout/equation1"/>
    <dgm:cxn modelId="{3D198AEA-B6DC-4B3D-A0E3-BD5F5250CF19}" type="presParOf" srcId="{9CEE1B4F-FDF9-425E-86AF-87250CC3D59B}" destId="{10492946-53D5-4279-8A43-E0EEC5A7AB4E}" srcOrd="7" destOrd="0" presId="urn:microsoft.com/office/officeart/2005/8/layout/equation1"/>
    <dgm:cxn modelId="{621822AD-61C0-4311-8F83-E40FCD2F9087}" type="presParOf" srcId="{9CEE1B4F-FDF9-425E-86AF-87250CC3D59B}" destId="{F1F68FA0-C9EF-4162-B382-0C9A63367DE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9AC84C-C52D-43AD-AD96-B66A956824F8}"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C0D96288-1504-48FC-80D9-F1E65F0F9D03}">
      <dgm:prSet phldrT="[Text]"/>
      <dgm:spPr/>
      <dgm:t>
        <a:bodyPr/>
        <a:lstStyle/>
        <a:p>
          <a:r>
            <a:rPr lang="en-US" dirty="0"/>
            <a:t>Residency Programs</a:t>
          </a:r>
        </a:p>
        <a:p>
          <a:r>
            <a:rPr lang="en-US" dirty="0"/>
            <a:t>(</a:t>
          </a:r>
          <a:r>
            <a:rPr lang="en-US"/>
            <a:t>N= 581 </a:t>
          </a:r>
          <a:r>
            <a:rPr lang="en-US" dirty="0"/>
            <a:t>)</a:t>
          </a:r>
        </a:p>
      </dgm:t>
    </dgm:pt>
    <dgm:pt modelId="{84088779-11B4-472D-9E11-59C2F3208A9E}" type="parTrans" cxnId="{94A57288-548B-4E84-A5CF-10FB09CE6CFE}">
      <dgm:prSet/>
      <dgm:spPr/>
      <dgm:t>
        <a:bodyPr/>
        <a:lstStyle/>
        <a:p>
          <a:endParaRPr lang="en-US"/>
        </a:p>
      </dgm:t>
    </dgm:pt>
    <dgm:pt modelId="{A6A63635-1D77-478E-8F9E-946F2F7DFA97}" type="sibTrans" cxnId="{94A57288-548B-4E84-A5CF-10FB09CE6CFE}">
      <dgm:prSet/>
      <dgm:spPr/>
      <dgm:t>
        <a:bodyPr/>
        <a:lstStyle/>
        <a:p>
          <a:endParaRPr lang="en-US"/>
        </a:p>
      </dgm:t>
    </dgm:pt>
    <dgm:pt modelId="{03E25178-4ECC-477C-AD45-88D8CDD6F8C2}" type="asst">
      <dgm:prSet phldrT="[Text]"/>
      <dgm:spPr/>
      <dgm:t>
        <a:bodyPr/>
        <a:lstStyle/>
        <a:p>
          <a:r>
            <a:rPr lang="en-US" dirty="0"/>
            <a:t>Program Directors with CERA invites</a:t>
          </a:r>
        </a:p>
        <a:p>
          <a:r>
            <a:rPr lang="en-US" dirty="0"/>
            <a:t>N= 581</a:t>
          </a:r>
        </a:p>
      </dgm:t>
    </dgm:pt>
    <dgm:pt modelId="{844A8479-8936-4BB6-A450-78FF080A976E}" type="parTrans" cxnId="{09E9C925-C4A3-4D98-B7CD-69ECE697702A}">
      <dgm:prSet/>
      <dgm:spPr/>
      <dgm:t>
        <a:bodyPr/>
        <a:lstStyle/>
        <a:p>
          <a:endParaRPr lang="en-US"/>
        </a:p>
      </dgm:t>
    </dgm:pt>
    <dgm:pt modelId="{9538F5EA-A218-4F1C-8B09-84E525106108}" type="sibTrans" cxnId="{09E9C925-C4A3-4D98-B7CD-69ECE697702A}">
      <dgm:prSet/>
      <dgm:spPr/>
      <dgm:t>
        <a:bodyPr/>
        <a:lstStyle/>
        <a:p>
          <a:endParaRPr lang="en-US"/>
        </a:p>
      </dgm:t>
    </dgm:pt>
    <dgm:pt modelId="{C66C9A0B-E877-420E-9B7D-D433B70141CA}" type="asst">
      <dgm:prSet phldrT="[Text]"/>
      <dgm:spPr/>
      <dgm:t>
        <a:bodyPr/>
        <a:lstStyle/>
        <a:p>
          <a:r>
            <a:rPr lang="en-US" dirty="0"/>
            <a:t>Residency Grads w NGS Invites</a:t>
          </a:r>
        </a:p>
        <a:p>
          <a:r>
            <a:rPr lang="en-US" dirty="0"/>
            <a:t>N= 3610</a:t>
          </a:r>
        </a:p>
      </dgm:t>
    </dgm:pt>
    <dgm:pt modelId="{91324122-832A-413B-BBAC-F1AC62E7D553}" type="parTrans" cxnId="{D2021053-78C7-4BF3-80A9-9F802E7F5DD4}">
      <dgm:prSet/>
      <dgm:spPr/>
      <dgm:t>
        <a:bodyPr/>
        <a:lstStyle/>
        <a:p>
          <a:endParaRPr lang="en-US"/>
        </a:p>
      </dgm:t>
    </dgm:pt>
    <dgm:pt modelId="{C5DC4905-F6C7-4B9B-8E1E-BA41FDC963CD}" type="sibTrans" cxnId="{D2021053-78C7-4BF3-80A9-9F802E7F5DD4}">
      <dgm:prSet/>
      <dgm:spPr/>
      <dgm:t>
        <a:bodyPr/>
        <a:lstStyle/>
        <a:p>
          <a:endParaRPr lang="en-US"/>
        </a:p>
      </dgm:t>
    </dgm:pt>
    <dgm:pt modelId="{4FD18BF5-3E44-4137-AFA8-BA89F759BE0F}" type="asst">
      <dgm:prSet phldrT="[Text]"/>
      <dgm:spPr/>
      <dgm:t>
        <a:bodyPr/>
        <a:lstStyle/>
        <a:p>
          <a:r>
            <a:rPr lang="en-US" dirty="0"/>
            <a:t>PDs Respond to CERA</a:t>
          </a:r>
        </a:p>
        <a:p>
          <a:r>
            <a:rPr lang="en-US" dirty="0"/>
            <a:t>N=252 (43%)</a:t>
          </a:r>
        </a:p>
      </dgm:t>
    </dgm:pt>
    <dgm:pt modelId="{7E61CD46-D5DD-4C35-86F8-2CA31114205D}" type="parTrans" cxnId="{E12F2243-075F-44EA-BE06-9E7CF1FAA47D}">
      <dgm:prSet/>
      <dgm:spPr/>
      <dgm:t>
        <a:bodyPr/>
        <a:lstStyle/>
        <a:p>
          <a:endParaRPr lang="en-US"/>
        </a:p>
      </dgm:t>
    </dgm:pt>
    <dgm:pt modelId="{FDF37F70-42D8-4B3D-B0A8-130269DFB0B9}" type="sibTrans" cxnId="{E12F2243-075F-44EA-BE06-9E7CF1FAA47D}">
      <dgm:prSet/>
      <dgm:spPr/>
      <dgm:t>
        <a:bodyPr/>
        <a:lstStyle/>
        <a:p>
          <a:endParaRPr lang="en-US"/>
        </a:p>
      </dgm:t>
    </dgm:pt>
    <dgm:pt modelId="{88AC6086-F323-498F-99D2-95EA59134885}" type="asst">
      <dgm:prSet phldrT="[Text]"/>
      <dgm:spPr/>
      <dgm:t>
        <a:bodyPr/>
        <a:lstStyle/>
        <a:p>
          <a:r>
            <a:rPr lang="en-US" dirty="0"/>
            <a:t>Grads Respond to NGS </a:t>
          </a:r>
        </a:p>
        <a:p>
          <a:r>
            <a:rPr lang="en-US" dirty="0"/>
            <a:t>N= 1623 (45%)</a:t>
          </a:r>
        </a:p>
      </dgm:t>
    </dgm:pt>
    <dgm:pt modelId="{8FF9CE88-C851-4756-A89D-84DB7FE65655}" type="parTrans" cxnId="{4C14A43F-15B1-480A-8CBE-B55115166FE9}">
      <dgm:prSet/>
      <dgm:spPr/>
      <dgm:t>
        <a:bodyPr/>
        <a:lstStyle/>
        <a:p>
          <a:endParaRPr lang="en-US"/>
        </a:p>
      </dgm:t>
    </dgm:pt>
    <dgm:pt modelId="{91CBDB11-CC1F-4303-A2A7-C022D9907B7D}" type="sibTrans" cxnId="{4C14A43F-15B1-480A-8CBE-B55115166FE9}">
      <dgm:prSet/>
      <dgm:spPr/>
      <dgm:t>
        <a:bodyPr/>
        <a:lstStyle/>
        <a:p>
          <a:endParaRPr lang="en-US"/>
        </a:p>
      </dgm:t>
    </dgm:pt>
    <dgm:pt modelId="{694F2119-9D65-46E3-9D0E-51B08F63941E}" type="asst">
      <dgm:prSet phldrT="[Text]"/>
      <dgm:spPr/>
      <dgm:t>
        <a:bodyPr/>
        <a:lstStyle/>
        <a:p>
          <a:r>
            <a:rPr lang="en-US" dirty="0"/>
            <a:t>FMROP</a:t>
          </a:r>
        </a:p>
        <a:p>
          <a:r>
            <a:rPr lang="en-US" dirty="0"/>
            <a:t>N= 779 (48%)</a:t>
          </a:r>
        </a:p>
        <a:p>
          <a:r>
            <a:rPr lang="en-US" dirty="0"/>
            <a:t>(from 211 programs)</a:t>
          </a:r>
        </a:p>
      </dgm:t>
    </dgm:pt>
    <dgm:pt modelId="{361F1F22-B289-4912-9C91-A4FD5105E747}" type="parTrans" cxnId="{AA8432E7-D321-4404-B1A2-5EA8980E6A2F}">
      <dgm:prSet/>
      <dgm:spPr/>
      <dgm:t>
        <a:bodyPr/>
        <a:lstStyle/>
        <a:p>
          <a:endParaRPr lang="en-US"/>
        </a:p>
      </dgm:t>
    </dgm:pt>
    <dgm:pt modelId="{051EF431-B322-494C-B810-C0A5A9257B46}" type="sibTrans" cxnId="{AA8432E7-D321-4404-B1A2-5EA8980E6A2F}">
      <dgm:prSet/>
      <dgm:spPr/>
      <dgm:t>
        <a:bodyPr/>
        <a:lstStyle/>
        <a:p>
          <a:endParaRPr lang="en-US"/>
        </a:p>
      </dgm:t>
    </dgm:pt>
    <dgm:pt modelId="{84FB44EA-0CCB-4FF4-86E6-C159FB6CFC37}" type="pres">
      <dgm:prSet presAssocID="{EE9AC84C-C52D-43AD-AD96-B66A956824F8}" presName="hierChild1" presStyleCnt="0">
        <dgm:presLayoutVars>
          <dgm:orgChart val="1"/>
          <dgm:chPref val="1"/>
          <dgm:dir/>
          <dgm:animOne val="branch"/>
          <dgm:animLvl val="lvl"/>
          <dgm:resizeHandles/>
        </dgm:presLayoutVars>
      </dgm:prSet>
      <dgm:spPr/>
    </dgm:pt>
    <dgm:pt modelId="{BA1FFC0B-9540-4333-8DE3-7339E326145F}" type="pres">
      <dgm:prSet presAssocID="{C0D96288-1504-48FC-80D9-F1E65F0F9D03}" presName="hierRoot1" presStyleCnt="0">
        <dgm:presLayoutVars>
          <dgm:hierBranch val="init"/>
        </dgm:presLayoutVars>
      </dgm:prSet>
      <dgm:spPr/>
    </dgm:pt>
    <dgm:pt modelId="{70D845ED-AD41-40E3-896C-547881DAB3D7}" type="pres">
      <dgm:prSet presAssocID="{C0D96288-1504-48FC-80D9-F1E65F0F9D03}" presName="rootComposite1" presStyleCnt="0"/>
      <dgm:spPr/>
    </dgm:pt>
    <dgm:pt modelId="{8C14D7FA-0017-409D-B5B2-76F6E5044074}" type="pres">
      <dgm:prSet presAssocID="{C0D96288-1504-48FC-80D9-F1E65F0F9D03}" presName="rootText1" presStyleLbl="node0" presStyleIdx="0" presStyleCnt="2" custLinFactNeighborX="736" custLinFactNeighborY="-76555">
        <dgm:presLayoutVars>
          <dgm:chPref val="3"/>
        </dgm:presLayoutVars>
      </dgm:prSet>
      <dgm:spPr/>
    </dgm:pt>
    <dgm:pt modelId="{D81ACCED-97C3-4BE4-BA61-6B95E8AF4F53}" type="pres">
      <dgm:prSet presAssocID="{C0D96288-1504-48FC-80D9-F1E65F0F9D03}" presName="rootConnector1" presStyleLbl="node1" presStyleIdx="0" presStyleCnt="0"/>
      <dgm:spPr/>
    </dgm:pt>
    <dgm:pt modelId="{2197E3EB-83E1-40AC-ACF2-15E3F23CDF72}" type="pres">
      <dgm:prSet presAssocID="{C0D96288-1504-48FC-80D9-F1E65F0F9D03}" presName="hierChild2" presStyleCnt="0"/>
      <dgm:spPr/>
    </dgm:pt>
    <dgm:pt modelId="{49D8973E-3D41-4725-B553-9003613095BD}" type="pres">
      <dgm:prSet presAssocID="{C0D96288-1504-48FC-80D9-F1E65F0F9D03}" presName="hierChild3" presStyleCnt="0"/>
      <dgm:spPr/>
    </dgm:pt>
    <dgm:pt modelId="{63E731FE-9F3E-4EEA-986D-F4411B8EA859}" type="pres">
      <dgm:prSet presAssocID="{844A8479-8936-4BB6-A450-78FF080A976E}" presName="Name111" presStyleLbl="parChTrans1D2" presStyleIdx="0" presStyleCnt="2"/>
      <dgm:spPr/>
    </dgm:pt>
    <dgm:pt modelId="{E77F2FFA-BA5E-4003-BEB9-465F3FF21F2E}" type="pres">
      <dgm:prSet presAssocID="{03E25178-4ECC-477C-AD45-88D8CDD6F8C2}" presName="hierRoot3" presStyleCnt="0">
        <dgm:presLayoutVars>
          <dgm:hierBranch val="init"/>
        </dgm:presLayoutVars>
      </dgm:prSet>
      <dgm:spPr/>
    </dgm:pt>
    <dgm:pt modelId="{8C0524F0-9C92-4EB3-99C0-D340FE8BD83F}" type="pres">
      <dgm:prSet presAssocID="{03E25178-4ECC-477C-AD45-88D8CDD6F8C2}" presName="rootComposite3" presStyleCnt="0"/>
      <dgm:spPr/>
    </dgm:pt>
    <dgm:pt modelId="{065B1042-DA38-4102-8171-D458B94016A5}" type="pres">
      <dgm:prSet presAssocID="{03E25178-4ECC-477C-AD45-88D8CDD6F8C2}" presName="rootText3" presStyleLbl="asst1" presStyleIdx="0" presStyleCnt="4" custLinFactNeighborX="-736" custLinFactNeighborY="-75556">
        <dgm:presLayoutVars>
          <dgm:chPref val="3"/>
        </dgm:presLayoutVars>
      </dgm:prSet>
      <dgm:spPr/>
    </dgm:pt>
    <dgm:pt modelId="{FD121357-2785-45F6-A1F0-BB86CF289D03}" type="pres">
      <dgm:prSet presAssocID="{03E25178-4ECC-477C-AD45-88D8CDD6F8C2}" presName="rootConnector3" presStyleLbl="asst1" presStyleIdx="0" presStyleCnt="4"/>
      <dgm:spPr/>
    </dgm:pt>
    <dgm:pt modelId="{9F52541D-D45D-47E4-8EDC-0051B8637800}" type="pres">
      <dgm:prSet presAssocID="{03E25178-4ECC-477C-AD45-88D8CDD6F8C2}" presName="hierChild6" presStyleCnt="0"/>
      <dgm:spPr/>
    </dgm:pt>
    <dgm:pt modelId="{D84CBBA3-D1B9-446B-945A-108DA9EC3A25}" type="pres">
      <dgm:prSet presAssocID="{03E25178-4ECC-477C-AD45-88D8CDD6F8C2}" presName="hierChild7" presStyleCnt="0"/>
      <dgm:spPr/>
    </dgm:pt>
    <dgm:pt modelId="{A2724F80-424E-4B98-8B24-CD11E9BF8915}" type="pres">
      <dgm:prSet presAssocID="{7E61CD46-D5DD-4C35-86F8-2CA31114205D}" presName="Name111" presStyleLbl="parChTrans1D3" presStyleIdx="0" presStyleCnt="2"/>
      <dgm:spPr/>
    </dgm:pt>
    <dgm:pt modelId="{8FEFEFFB-C647-4AB8-A8EE-88A0047A1CD7}" type="pres">
      <dgm:prSet presAssocID="{4FD18BF5-3E44-4137-AFA8-BA89F759BE0F}" presName="hierRoot3" presStyleCnt="0">
        <dgm:presLayoutVars>
          <dgm:hierBranch val="init"/>
        </dgm:presLayoutVars>
      </dgm:prSet>
      <dgm:spPr/>
    </dgm:pt>
    <dgm:pt modelId="{FCAD8ABE-FF5A-428F-A52A-569E63C89800}" type="pres">
      <dgm:prSet presAssocID="{4FD18BF5-3E44-4137-AFA8-BA89F759BE0F}" presName="rootComposite3" presStyleCnt="0"/>
      <dgm:spPr/>
    </dgm:pt>
    <dgm:pt modelId="{676CC618-3360-43D8-A581-0A2D5E561212}" type="pres">
      <dgm:prSet presAssocID="{4FD18BF5-3E44-4137-AFA8-BA89F759BE0F}" presName="rootText3" presStyleLbl="asst1" presStyleIdx="1" presStyleCnt="4" custLinFactNeighborX="43431" custLinFactNeighborY="-92000">
        <dgm:presLayoutVars>
          <dgm:chPref val="3"/>
        </dgm:presLayoutVars>
      </dgm:prSet>
      <dgm:spPr/>
    </dgm:pt>
    <dgm:pt modelId="{C1E82E51-9139-4CC5-9440-38B3867228AA}" type="pres">
      <dgm:prSet presAssocID="{4FD18BF5-3E44-4137-AFA8-BA89F759BE0F}" presName="rootConnector3" presStyleLbl="asst1" presStyleIdx="1" presStyleCnt="4"/>
      <dgm:spPr/>
    </dgm:pt>
    <dgm:pt modelId="{EC0F82B8-05D0-4554-B0E1-4A9A17C49113}" type="pres">
      <dgm:prSet presAssocID="{4FD18BF5-3E44-4137-AFA8-BA89F759BE0F}" presName="hierChild6" presStyleCnt="0"/>
      <dgm:spPr/>
    </dgm:pt>
    <dgm:pt modelId="{40F0CDCD-6BCE-44C3-A0A5-D1641BE73CA0}" type="pres">
      <dgm:prSet presAssocID="{4FD18BF5-3E44-4137-AFA8-BA89F759BE0F}" presName="hierChild7" presStyleCnt="0"/>
      <dgm:spPr/>
    </dgm:pt>
    <dgm:pt modelId="{23309936-5007-4CB2-8B99-1ED25E60AC1D}" type="pres">
      <dgm:prSet presAssocID="{91324122-832A-413B-BBAC-F1AC62E7D553}" presName="Name111" presStyleLbl="parChTrans1D2" presStyleIdx="1" presStyleCnt="2"/>
      <dgm:spPr/>
    </dgm:pt>
    <dgm:pt modelId="{31175A75-5BD0-4BC6-9E87-3A6C7C08CF12}" type="pres">
      <dgm:prSet presAssocID="{C66C9A0B-E877-420E-9B7D-D433B70141CA}" presName="hierRoot3" presStyleCnt="0">
        <dgm:presLayoutVars>
          <dgm:hierBranch val="init"/>
        </dgm:presLayoutVars>
      </dgm:prSet>
      <dgm:spPr/>
    </dgm:pt>
    <dgm:pt modelId="{66EF8CA7-C414-4872-951F-71DB86EB8966}" type="pres">
      <dgm:prSet presAssocID="{C66C9A0B-E877-420E-9B7D-D433B70141CA}" presName="rootComposite3" presStyleCnt="0"/>
      <dgm:spPr/>
    </dgm:pt>
    <dgm:pt modelId="{AA531F35-0C5E-496F-AFB5-60B9E8311155}" type="pres">
      <dgm:prSet presAssocID="{C66C9A0B-E877-420E-9B7D-D433B70141CA}" presName="rootText3" presStyleLbl="asst1" presStyleIdx="2" presStyleCnt="4" custLinFactNeighborX="-7361" custLinFactNeighborY="-75556">
        <dgm:presLayoutVars>
          <dgm:chPref val="3"/>
        </dgm:presLayoutVars>
      </dgm:prSet>
      <dgm:spPr/>
    </dgm:pt>
    <dgm:pt modelId="{B8113870-2CE8-40F7-92CE-6BFBCFF36E9E}" type="pres">
      <dgm:prSet presAssocID="{C66C9A0B-E877-420E-9B7D-D433B70141CA}" presName="rootConnector3" presStyleLbl="asst1" presStyleIdx="2" presStyleCnt="4"/>
      <dgm:spPr/>
    </dgm:pt>
    <dgm:pt modelId="{ECC7CE01-1D4A-4D4C-8758-D8E3AE8A9056}" type="pres">
      <dgm:prSet presAssocID="{C66C9A0B-E877-420E-9B7D-D433B70141CA}" presName="hierChild6" presStyleCnt="0"/>
      <dgm:spPr/>
    </dgm:pt>
    <dgm:pt modelId="{30D2DB48-0D67-44F0-A814-639DFF200E1C}" type="pres">
      <dgm:prSet presAssocID="{C66C9A0B-E877-420E-9B7D-D433B70141CA}" presName="hierChild7" presStyleCnt="0"/>
      <dgm:spPr/>
    </dgm:pt>
    <dgm:pt modelId="{D4391F16-BF15-415A-A1DB-548E4088A947}" type="pres">
      <dgm:prSet presAssocID="{8FF9CE88-C851-4756-A89D-84DB7FE65655}" presName="Name111" presStyleLbl="parChTrans1D3" presStyleIdx="1" presStyleCnt="2"/>
      <dgm:spPr/>
    </dgm:pt>
    <dgm:pt modelId="{E818313A-25B0-4893-A064-2E7705FF4A92}" type="pres">
      <dgm:prSet presAssocID="{88AC6086-F323-498F-99D2-95EA59134885}" presName="hierRoot3" presStyleCnt="0">
        <dgm:presLayoutVars>
          <dgm:hierBranch val="hang"/>
        </dgm:presLayoutVars>
      </dgm:prSet>
      <dgm:spPr/>
    </dgm:pt>
    <dgm:pt modelId="{81EACA98-258A-4F9B-B1C9-DDC7A881ECB4}" type="pres">
      <dgm:prSet presAssocID="{88AC6086-F323-498F-99D2-95EA59134885}" presName="rootComposite3" presStyleCnt="0"/>
      <dgm:spPr/>
    </dgm:pt>
    <dgm:pt modelId="{4255387E-AC9C-4286-9593-527147624D56}" type="pres">
      <dgm:prSet presAssocID="{88AC6086-F323-498F-99D2-95EA59134885}" presName="rootText3" presStyleLbl="asst1" presStyleIdx="3" presStyleCnt="4" custLinFactNeighborX="42694" custLinFactNeighborY="-92000">
        <dgm:presLayoutVars>
          <dgm:chPref val="3"/>
        </dgm:presLayoutVars>
      </dgm:prSet>
      <dgm:spPr/>
    </dgm:pt>
    <dgm:pt modelId="{1B3EB681-9C0B-4AAF-8C86-126B3432BC54}" type="pres">
      <dgm:prSet presAssocID="{88AC6086-F323-498F-99D2-95EA59134885}" presName="rootConnector3" presStyleLbl="asst1" presStyleIdx="3" presStyleCnt="4"/>
      <dgm:spPr/>
    </dgm:pt>
    <dgm:pt modelId="{6651629C-C05D-42BB-BB2A-1D222DE580DE}" type="pres">
      <dgm:prSet presAssocID="{88AC6086-F323-498F-99D2-95EA59134885}" presName="hierChild6" presStyleCnt="0"/>
      <dgm:spPr/>
    </dgm:pt>
    <dgm:pt modelId="{AEA2C538-45AB-49DE-8398-895FA494DEE2}" type="pres">
      <dgm:prSet presAssocID="{88AC6086-F323-498F-99D2-95EA59134885}" presName="hierChild7" presStyleCnt="0"/>
      <dgm:spPr/>
    </dgm:pt>
    <dgm:pt modelId="{280B86DE-EA34-49BA-A264-42A11B8B14A8}" type="pres">
      <dgm:prSet presAssocID="{694F2119-9D65-46E3-9D0E-51B08F63941E}" presName="hierRoot1" presStyleCnt="0">
        <dgm:presLayoutVars>
          <dgm:hierBranch val="init"/>
        </dgm:presLayoutVars>
      </dgm:prSet>
      <dgm:spPr/>
    </dgm:pt>
    <dgm:pt modelId="{B7C4135D-EABE-420D-AD41-A55BFDDD72AF}" type="pres">
      <dgm:prSet presAssocID="{694F2119-9D65-46E3-9D0E-51B08F63941E}" presName="rootComposite1" presStyleCnt="0"/>
      <dgm:spPr/>
    </dgm:pt>
    <dgm:pt modelId="{71608BEA-B881-4C88-A068-02E6F6525CDB}" type="pres">
      <dgm:prSet presAssocID="{694F2119-9D65-46E3-9D0E-51B08F63941E}" presName="rootText1" presStyleLbl="node0" presStyleIdx="1" presStyleCnt="2" custLinFactY="116558" custLinFactNeighborX="-97953" custLinFactNeighborY="200000">
        <dgm:presLayoutVars>
          <dgm:chPref val="3"/>
        </dgm:presLayoutVars>
      </dgm:prSet>
      <dgm:spPr/>
    </dgm:pt>
    <dgm:pt modelId="{22D14F7A-B426-4FAF-9034-B7378752EDAA}" type="pres">
      <dgm:prSet presAssocID="{694F2119-9D65-46E3-9D0E-51B08F63941E}" presName="rootConnector1" presStyleLbl="asst0" presStyleIdx="0" presStyleCnt="0"/>
      <dgm:spPr/>
    </dgm:pt>
    <dgm:pt modelId="{5EB44CB6-BC81-4BE6-8FAA-0711962C1270}" type="pres">
      <dgm:prSet presAssocID="{694F2119-9D65-46E3-9D0E-51B08F63941E}" presName="hierChild2" presStyleCnt="0"/>
      <dgm:spPr/>
    </dgm:pt>
    <dgm:pt modelId="{A2F99DAA-6527-4241-9CB6-6E9092F3037D}" type="pres">
      <dgm:prSet presAssocID="{694F2119-9D65-46E3-9D0E-51B08F63941E}" presName="hierChild3" presStyleCnt="0"/>
      <dgm:spPr/>
    </dgm:pt>
  </dgm:ptLst>
  <dgm:cxnLst>
    <dgm:cxn modelId="{E79F2A10-2416-40B8-88B9-496484C53F6A}" type="presOf" srcId="{03E25178-4ECC-477C-AD45-88D8CDD6F8C2}" destId="{065B1042-DA38-4102-8171-D458B94016A5}" srcOrd="0" destOrd="0" presId="urn:microsoft.com/office/officeart/2005/8/layout/orgChart1"/>
    <dgm:cxn modelId="{5B8A7619-C7C3-4F4D-ACDE-1813A9562A94}" type="presOf" srcId="{7E61CD46-D5DD-4C35-86F8-2CA31114205D}" destId="{A2724F80-424E-4B98-8B24-CD11E9BF8915}" srcOrd="0" destOrd="0" presId="urn:microsoft.com/office/officeart/2005/8/layout/orgChart1"/>
    <dgm:cxn modelId="{09E9C925-C4A3-4D98-B7CD-69ECE697702A}" srcId="{C0D96288-1504-48FC-80D9-F1E65F0F9D03}" destId="{03E25178-4ECC-477C-AD45-88D8CDD6F8C2}" srcOrd="0" destOrd="0" parTransId="{844A8479-8936-4BB6-A450-78FF080A976E}" sibTransId="{9538F5EA-A218-4F1C-8B09-84E525106108}"/>
    <dgm:cxn modelId="{F08F1436-B4D9-4D9A-BC22-8A3AC55BAD61}" type="presOf" srcId="{8FF9CE88-C851-4756-A89D-84DB7FE65655}" destId="{D4391F16-BF15-415A-A1DB-548E4088A947}" srcOrd="0" destOrd="0" presId="urn:microsoft.com/office/officeart/2005/8/layout/orgChart1"/>
    <dgm:cxn modelId="{4C14A43F-15B1-480A-8CBE-B55115166FE9}" srcId="{C66C9A0B-E877-420E-9B7D-D433B70141CA}" destId="{88AC6086-F323-498F-99D2-95EA59134885}" srcOrd="0" destOrd="0" parTransId="{8FF9CE88-C851-4756-A89D-84DB7FE65655}" sibTransId="{91CBDB11-CC1F-4303-A2A7-C022D9907B7D}"/>
    <dgm:cxn modelId="{E12F2243-075F-44EA-BE06-9E7CF1FAA47D}" srcId="{03E25178-4ECC-477C-AD45-88D8CDD6F8C2}" destId="{4FD18BF5-3E44-4137-AFA8-BA89F759BE0F}" srcOrd="0" destOrd="0" parTransId="{7E61CD46-D5DD-4C35-86F8-2CA31114205D}" sibTransId="{FDF37F70-42D8-4B3D-B0A8-130269DFB0B9}"/>
    <dgm:cxn modelId="{B3FA7F6D-AD62-41FA-8AC5-5C90E0BD3443}" type="presOf" srcId="{C0D96288-1504-48FC-80D9-F1E65F0F9D03}" destId="{D81ACCED-97C3-4BE4-BA61-6B95E8AF4F53}" srcOrd="1" destOrd="0" presId="urn:microsoft.com/office/officeart/2005/8/layout/orgChart1"/>
    <dgm:cxn modelId="{D2021053-78C7-4BF3-80A9-9F802E7F5DD4}" srcId="{C0D96288-1504-48FC-80D9-F1E65F0F9D03}" destId="{C66C9A0B-E877-420E-9B7D-D433B70141CA}" srcOrd="1" destOrd="0" parTransId="{91324122-832A-413B-BBAC-F1AC62E7D553}" sibTransId="{C5DC4905-F6C7-4B9B-8E1E-BA41FDC963CD}"/>
    <dgm:cxn modelId="{B6EF657F-51DB-4481-B6E3-8CF27001C7D6}" type="presOf" srcId="{694F2119-9D65-46E3-9D0E-51B08F63941E}" destId="{71608BEA-B881-4C88-A068-02E6F6525CDB}" srcOrd="0" destOrd="0" presId="urn:microsoft.com/office/officeart/2005/8/layout/orgChart1"/>
    <dgm:cxn modelId="{94A57288-548B-4E84-A5CF-10FB09CE6CFE}" srcId="{EE9AC84C-C52D-43AD-AD96-B66A956824F8}" destId="{C0D96288-1504-48FC-80D9-F1E65F0F9D03}" srcOrd="0" destOrd="0" parTransId="{84088779-11B4-472D-9E11-59C2F3208A9E}" sibTransId="{A6A63635-1D77-478E-8F9E-946F2F7DFA97}"/>
    <dgm:cxn modelId="{269CBB89-22D5-44FE-B32A-CADDB1621F2D}" type="presOf" srcId="{88AC6086-F323-498F-99D2-95EA59134885}" destId="{4255387E-AC9C-4286-9593-527147624D56}" srcOrd="0" destOrd="0" presId="urn:microsoft.com/office/officeart/2005/8/layout/orgChart1"/>
    <dgm:cxn modelId="{1D717894-C04D-4108-869D-E54BB10E27CA}" type="presOf" srcId="{844A8479-8936-4BB6-A450-78FF080A976E}" destId="{63E731FE-9F3E-4EEA-986D-F4411B8EA859}" srcOrd="0" destOrd="0" presId="urn:microsoft.com/office/officeart/2005/8/layout/orgChart1"/>
    <dgm:cxn modelId="{462E03A3-DEF3-40C6-B400-039C87D18304}" type="presOf" srcId="{88AC6086-F323-498F-99D2-95EA59134885}" destId="{1B3EB681-9C0B-4AAF-8C86-126B3432BC54}" srcOrd="1" destOrd="0" presId="urn:microsoft.com/office/officeart/2005/8/layout/orgChart1"/>
    <dgm:cxn modelId="{29AB5FAE-2C02-4B8D-A998-F5D13A8A7EED}" type="presOf" srcId="{C66C9A0B-E877-420E-9B7D-D433B70141CA}" destId="{AA531F35-0C5E-496F-AFB5-60B9E8311155}" srcOrd="0" destOrd="0" presId="urn:microsoft.com/office/officeart/2005/8/layout/orgChart1"/>
    <dgm:cxn modelId="{18B7F9C9-FB37-4B11-BA07-5F45CDE33DED}" type="presOf" srcId="{694F2119-9D65-46E3-9D0E-51B08F63941E}" destId="{22D14F7A-B426-4FAF-9034-B7378752EDAA}" srcOrd="1" destOrd="0" presId="urn:microsoft.com/office/officeart/2005/8/layout/orgChart1"/>
    <dgm:cxn modelId="{FD6E54CA-3465-4EC0-850D-EC53680FE041}" type="presOf" srcId="{C0D96288-1504-48FC-80D9-F1E65F0F9D03}" destId="{8C14D7FA-0017-409D-B5B2-76F6E5044074}" srcOrd="0" destOrd="0" presId="urn:microsoft.com/office/officeart/2005/8/layout/orgChart1"/>
    <dgm:cxn modelId="{AE6B97CE-96D1-4BE0-BA08-D9A720B2FD67}" type="presOf" srcId="{03E25178-4ECC-477C-AD45-88D8CDD6F8C2}" destId="{FD121357-2785-45F6-A1F0-BB86CF289D03}" srcOrd="1" destOrd="0" presId="urn:microsoft.com/office/officeart/2005/8/layout/orgChart1"/>
    <dgm:cxn modelId="{D2C4FDCE-3D00-46DB-869F-2338FC63CB2D}" type="presOf" srcId="{4FD18BF5-3E44-4137-AFA8-BA89F759BE0F}" destId="{676CC618-3360-43D8-A581-0A2D5E561212}" srcOrd="0" destOrd="0" presId="urn:microsoft.com/office/officeart/2005/8/layout/orgChart1"/>
    <dgm:cxn modelId="{97227CD5-200C-4F08-8340-F08D08D66FB9}" type="presOf" srcId="{91324122-832A-413B-BBAC-F1AC62E7D553}" destId="{23309936-5007-4CB2-8B99-1ED25E60AC1D}" srcOrd="0" destOrd="0" presId="urn:microsoft.com/office/officeart/2005/8/layout/orgChart1"/>
    <dgm:cxn modelId="{AA8432E7-D321-4404-B1A2-5EA8980E6A2F}" srcId="{EE9AC84C-C52D-43AD-AD96-B66A956824F8}" destId="{694F2119-9D65-46E3-9D0E-51B08F63941E}" srcOrd="1" destOrd="0" parTransId="{361F1F22-B289-4912-9C91-A4FD5105E747}" sibTransId="{051EF431-B322-494C-B810-C0A5A9257B46}"/>
    <dgm:cxn modelId="{621646E7-0B60-4A02-97CB-642B7457D35A}" type="presOf" srcId="{EE9AC84C-C52D-43AD-AD96-B66A956824F8}" destId="{84FB44EA-0CCB-4FF4-86E6-C159FB6CFC37}" srcOrd="0" destOrd="0" presId="urn:microsoft.com/office/officeart/2005/8/layout/orgChart1"/>
    <dgm:cxn modelId="{5A5CB4F2-5446-4834-81B9-FE4C5E5314B3}" type="presOf" srcId="{C66C9A0B-E877-420E-9B7D-D433B70141CA}" destId="{B8113870-2CE8-40F7-92CE-6BFBCFF36E9E}" srcOrd="1" destOrd="0" presId="urn:microsoft.com/office/officeart/2005/8/layout/orgChart1"/>
    <dgm:cxn modelId="{832747FC-EB7A-4A9E-B696-BC8B92BE850C}" type="presOf" srcId="{4FD18BF5-3E44-4137-AFA8-BA89F759BE0F}" destId="{C1E82E51-9139-4CC5-9440-38B3867228AA}" srcOrd="1" destOrd="0" presId="urn:microsoft.com/office/officeart/2005/8/layout/orgChart1"/>
    <dgm:cxn modelId="{E9B55B41-6762-41E6-AB68-3C7C59A938DB}" type="presParOf" srcId="{84FB44EA-0CCB-4FF4-86E6-C159FB6CFC37}" destId="{BA1FFC0B-9540-4333-8DE3-7339E326145F}" srcOrd="0" destOrd="0" presId="urn:microsoft.com/office/officeart/2005/8/layout/orgChart1"/>
    <dgm:cxn modelId="{4512B5E7-54A7-447D-B34D-7173D0D3A6E2}" type="presParOf" srcId="{BA1FFC0B-9540-4333-8DE3-7339E326145F}" destId="{70D845ED-AD41-40E3-896C-547881DAB3D7}" srcOrd="0" destOrd="0" presId="urn:microsoft.com/office/officeart/2005/8/layout/orgChart1"/>
    <dgm:cxn modelId="{AA37CB4E-672C-4325-9BE7-517D84C2B7AB}" type="presParOf" srcId="{70D845ED-AD41-40E3-896C-547881DAB3D7}" destId="{8C14D7FA-0017-409D-B5B2-76F6E5044074}" srcOrd="0" destOrd="0" presId="urn:microsoft.com/office/officeart/2005/8/layout/orgChart1"/>
    <dgm:cxn modelId="{FEA5A7FA-AF23-4A97-862E-5A5466A05083}" type="presParOf" srcId="{70D845ED-AD41-40E3-896C-547881DAB3D7}" destId="{D81ACCED-97C3-4BE4-BA61-6B95E8AF4F53}" srcOrd="1" destOrd="0" presId="urn:microsoft.com/office/officeart/2005/8/layout/orgChart1"/>
    <dgm:cxn modelId="{EF555ED2-7669-449F-B535-9E08D79DD48F}" type="presParOf" srcId="{BA1FFC0B-9540-4333-8DE3-7339E326145F}" destId="{2197E3EB-83E1-40AC-ACF2-15E3F23CDF72}" srcOrd="1" destOrd="0" presId="urn:microsoft.com/office/officeart/2005/8/layout/orgChart1"/>
    <dgm:cxn modelId="{5E632CF3-00C7-4DF2-85C2-4E6D29943E7C}" type="presParOf" srcId="{BA1FFC0B-9540-4333-8DE3-7339E326145F}" destId="{49D8973E-3D41-4725-B553-9003613095BD}" srcOrd="2" destOrd="0" presId="urn:microsoft.com/office/officeart/2005/8/layout/orgChart1"/>
    <dgm:cxn modelId="{53EB7437-7169-4AE4-A936-5650E689C850}" type="presParOf" srcId="{49D8973E-3D41-4725-B553-9003613095BD}" destId="{63E731FE-9F3E-4EEA-986D-F4411B8EA859}" srcOrd="0" destOrd="0" presId="urn:microsoft.com/office/officeart/2005/8/layout/orgChart1"/>
    <dgm:cxn modelId="{8B8CEEEF-4420-4914-B9DD-26699DFC9281}" type="presParOf" srcId="{49D8973E-3D41-4725-B553-9003613095BD}" destId="{E77F2FFA-BA5E-4003-BEB9-465F3FF21F2E}" srcOrd="1" destOrd="0" presId="urn:microsoft.com/office/officeart/2005/8/layout/orgChart1"/>
    <dgm:cxn modelId="{0C56D9D9-90E7-4071-85C9-41730D227159}" type="presParOf" srcId="{E77F2FFA-BA5E-4003-BEB9-465F3FF21F2E}" destId="{8C0524F0-9C92-4EB3-99C0-D340FE8BD83F}" srcOrd="0" destOrd="0" presId="urn:microsoft.com/office/officeart/2005/8/layout/orgChart1"/>
    <dgm:cxn modelId="{516E0A32-5C12-4F93-B52A-F49613D965BE}" type="presParOf" srcId="{8C0524F0-9C92-4EB3-99C0-D340FE8BD83F}" destId="{065B1042-DA38-4102-8171-D458B94016A5}" srcOrd="0" destOrd="0" presId="urn:microsoft.com/office/officeart/2005/8/layout/orgChart1"/>
    <dgm:cxn modelId="{19F999B4-AE80-41BF-B20A-2EBE45551C5A}" type="presParOf" srcId="{8C0524F0-9C92-4EB3-99C0-D340FE8BD83F}" destId="{FD121357-2785-45F6-A1F0-BB86CF289D03}" srcOrd="1" destOrd="0" presId="urn:microsoft.com/office/officeart/2005/8/layout/orgChart1"/>
    <dgm:cxn modelId="{47504772-4E42-48BC-B0F2-2614F5B79C73}" type="presParOf" srcId="{E77F2FFA-BA5E-4003-BEB9-465F3FF21F2E}" destId="{9F52541D-D45D-47E4-8EDC-0051B8637800}" srcOrd="1" destOrd="0" presId="urn:microsoft.com/office/officeart/2005/8/layout/orgChart1"/>
    <dgm:cxn modelId="{2EDCCC5B-070B-43B1-B735-50D3EEECABAD}" type="presParOf" srcId="{E77F2FFA-BA5E-4003-BEB9-465F3FF21F2E}" destId="{D84CBBA3-D1B9-446B-945A-108DA9EC3A25}" srcOrd="2" destOrd="0" presId="urn:microsoft.com/office/officeart/2005/8/layout/orgChart1"/>
    <dgm:cxn modelId="{54E9198C-6390-45F4-9139-E9F50130A43C}" type="presParOf" srcId="{D84CBBA3-D1B9-446B-945A-108DA9EC3A25}" destId="{A2724F80-424E-4B98-8B24-CD11E9BF8915}" srcOrd="0" destOrd="0" presId="urn:microsoft.com/office/officeart/2005/8/layout/orgChart1"/>
    <dgm:cxn modelId="{ACBE3AE3-9B58-4E2E-8EBF-0D7D1556761E}" type="presParOf" srcId="{D84CBBA3-D1B9-446B-945A-108DA9EC3A25}" destId="{8FEFEFFB-C647-4AB8-A8EE-88A0047A1CD7}" srcOrd="1" destOrd="0" presId="urn:microsoft.com/office/officeart/2005/8/layout/orgChart1"/>
    <dgm:cxn modelId="{8B747A58-21AA-42AD-8E6B-1B39E555498C}" type="presParOf" srcId="{8FEFEFFB-C647-4AB8-A8EE-88A0047A1CD7}" destId="{FCAD8ABE-FF5A-428F-A52A-569E63C89800}" srcOrd="0" destOrd="0" presId="urn:microsoft.com/office/officeart/2005/8/layout/orgChart1"/>
    <dgm:cxn modelId="{EE513867-A212-4790-B0A6-C54CCFC4B0D8}" type="presParOf" srcId="{FCAD8ABE-FF5A-428F-A52A-569E63C89800}" destId="{676CC618-3360-43D8-A581-0A2D5E561212}" srcOrd="0" destOrd="0" presId="urn:microsoft.com/office/officeart/2005/8/layout/orgChart1"/>
    <dgm:cxn modelId="{D1A48EF2-7643-4CDD-A911-F25A8100775D}" type="presParOf" srcId="{FCAD8ABE-FF5A-428F-A52A-569E63C89800}" destId="{C1E82E51-9139-4CC5-9440-38B3867228AA}" srcOrd="1" destOrd="0" presId="urn:microsoft.com/office/officeart/2005/8/layout/orgChart1"/>
    <dgm:cxn modelId="{52121B32-AD12-429E-9AA8-FB16F3935484}" type="presParOf" srcId="{8FEFEFFB-C647-4AB8-A8EE-88A0047A1CD7}" destId="{EC0F82B8-05D0-4554-B0E1-4A9A17C49113}" srcOrd="1" destOrd="0" presId="urn:microsoft.com/office/officeart/2005/8/layout/orgChart1"/>
    <dgm:cxn modelId="{23365A69-543B-46D9-9A83-FAEDC838A716}" type="presParOf" srcId="{8FEFEFFB-C647-4AB8-A8EE-88A0047A1CD7}" destId="{40F0CDCD-6BCE-44C3-A0A5-D1641BE73CA0}" srcOrd="2" destOrd="0" presId="urn:microsoft.com/office/officeart/2005/8/layout/orgChart1"/>
    <dgm:cxn modelId="{594E65AF-6D96-4B2F-BAB4-B931F9259671}" type="presParOf" srcId="{49D8973E-3D41-4725-B553-9003613095BD}" destId="{23309936-5007-4CB2-8B99-1ED25E60AC1D}" srcOrd="2" destOrd="0" presId="urn:microsoft.com/office/officeart/2005/8/layout/orgChart1"/>
    <dgm:cxn modelId="{00DC5358-C5F8-4567-A580-EF73D8225E6B}" type="presParOf" srcId="{49D8973E-3D41-4725-B553-9003613095BD}" destId="{31175A75-5BD0-4BC6-9E87-3A6C7C08CF12}" srcOrd="3" destOrd="0" presId="urn:microsoft.com/office/officeart/2005/8/layout/orgChart1"/>
    <dgm:cxn modelId="{980CA444-3AA6-4B2C-ADAE-C0CCA193E3D8}" type="presParOf" srcId="{31175A75-5BD0-4BC6-9E87-3A6C7C08CF12}" destId="{66EF8CA7-C414-4872-951F-71DB86EB8966}" srcOrd="0" destOrd="0" presId="urn:microsoft.com/office/officeart/2005/8/layout/orgChart1"/>
    <dgm:cxn modelId="{C4BDBDB6-9B54-4035-8F6E-EEAA3DF334B9}" type="presParOf" srcId="{66EF8CA7-C414-4872-951F-71DB86EB8966}" destId="{AA531F35-0C5E-496F-AFB5-60B9E8311155}" srcOrd="0" destOrd="0" presId="urn:microsoft.com/office/officeart/2005/8/layout/orgChart1"/>
    <dgm:cxn modelId="{9C44E835-1DC7-4079-AE3C-62A7D9E3ECA6}" type="presParOf" srcId="{66EF8CA7-C414-4872-951F-71DB86EB8966}" destId="{B8113870-2CE8-40F7-92CE-6BFBCFF36E9E}" srcOrd="1" destOrd="0" presId="urn:microsoft.com/office/officeart/2005/8/layout/orgChart1"/>
    <dgm:cxn modelId="{1789F5FB-4701-4EB1-9CA0-F4940E811676}" type="presParOf" srcId="{31175A75-5BD0-4BC6-9E87-3A6C7C08CF12}" destId="{ECC7CE01-1D4A-4D4C-8758-D8E3AE8A9056}" srcOrd="1" destOrd="0" presId="urn:microsoft.com/office/officeart/2005/8/layout/orgChart1"/>
    <dgm:cxn modelId="{41FF0CFE-7A64-4891-A838-77477D8D07DC}" type="presParOf" srcId="{31175A75-5BD0-4BC6-9E87-3A6C7C08CF12}" destId="{30D2DB48-0D67-44F0-A814-639DFF200E1C}" srcOrd="2" destOrd="0" presId="urn:microsoft.com/office/officeart/2005/8/layout/orgChart1"/>
    <dgm:cxn modelId="{F1CE749B-4B7A-4B20-B2E2-A4CFC48BC63F}" type="presParOf" srcId="{30D2DB48-0D67-44F0-A814-639DFF200E1C}" destId="{D4391F16-BF15-415A-A1DB-548E4088A947}" srcOrd="0" destOrd="0" presId="urn:microsoft.com/office/officeart/2005/8/layout/orgChart1"/>
    <dgm:cxn modelId="{BE934323-5F87-4616-B5AB-1C004900B8E0}" type="presParOf" srcId="{30D2DB48-0D67-44F0-A814-639DFF200E1C}" destId="{E818313A-25B0-4893-A064-2E7705FF4A92}" srcOrd="1" destOrd="0" presId="urn:microsoft.com/office/officeart/2005/8/layout/orgChart1"/>
    <dgm:cxn modelId="{B3BFF038-0D48-46CC-A7DE-7C24B4F43C70}" type="presParOf" srcId="{E818313A-25B0-4893-A064-2E7705FF4A92}" destId="{81EACA98-258A-4F9B-B1C9-DDC7A881ECB4}" srcOrd="0" destOrd="0" presId="urn:microsoft.com/office/officeart/2005/8/layout/orgChart1"/>
    <dgm:cxn modelId="{92FBE414-94A6-4501-ACAB-2CDE218AF9ED}" type="presParOf" srcId="{81EACA98-258A-4F9B-B1C9-DDC7A881ECB4}" destId="{4255387E-AC9C-4286-9593-527147624D56}" srcOrd="0" destOrd="0" presId="urn:microsoft.com/office/officeart/2005/8/layout/orgChart1"/>
    <dgm:cxn modelId="{4FF0D95F-BA7B-4316-B9DC-03F102410779}" type="presParOf" srcId="{81EACA98-258A-4F9B-B1C9-DDC7A881ECB4}" destId="{1B3EB681-9C0B-4AAF-8C86-126B3432BC54}" srcOrd="1" destOrd="0" presId="urn:microsoft.com/office/officeart/2005/8/layout/orgChart1"/>
    <dgm:cxn modelId="{41AD5CC5-2779-4564-8D7C-30377A99995F}" type="presParOf" srcId="{E818313A-25B0-4893-A064-2E7705FF4A92}" destId="{6651629C-C05D-42BB-BB2A-1D222DE580DE}" srcOrd="1" destOrd="0" presId="urn:microsoft.com/office/officeart/2005/8/layout/orgChart1"/>
    <dgm:cxn modelId="{420DD7B1-6A75-4BAD-A9DE-56BA9505082B}" type="presParOf" srcId="{E818313A-25B0-4893-A064-2E7705FF4A92}" destId="{AEA2C538-45AB-49DE-8398-895FA494DEE2}" srcOrd="2" destOrd="0" presId="urn:microsoft.com/office/officeart/2005/8/layout/orgChart1"/>
    <dgm:cxn modelId="{E42B93EE-8552-405D-9BFB-FE6AD61A3873}" type="presParOf" srcId="{84FB44EA-0CCB-4FF4-86E6-C159FB6CFC37}" destId="{280B86DE-EA34-49BA-A264-42A11B8B14A8}" srcOrd="1" destOrd="0" presId="urn:microsoft.com/office/officeart/2005/8/layout/orgChart1"/>
    <dgm:cxn modelId="{9C0C1CEF-F30C-4DF1-B40E-B6D5656C3B7F}" type="presParOf" srcId="{280B86DE-EA34-49BA-A264-42A11B8B14A8}" destId="{B7C4135D-EABE-420D-AD41-A55BFDDD72AF}" srcOrd="0" destOrd="0" presId="urn:microsoft.com/office/officeart/2005/8/layout/orgChart1"/>
    <dgm:cxn modelId="{CB050F18-3D4E-4E0C-B2E3-968ECACF6196}" type="presParOf" srcId="{B7C4135D-EABE-420D-AD41-A55BFDDD72AF}" destId="{71608BEA-B881-4C88-A068-02E6F6525CDB}" srcOrd="0" destOrd="0" presId="urn:microsoft.com/office/officeart/2005/8/layout/orgChart1"/>
    <dgm:cxn modelId="{E9C276FC-BC9E-44F0-987F-ED4A6EAF1948}" type="presParOf" srcId="{B7C4135D-EABE-420D-AD41-A55BFDDD72AF}" destId="{22D14F7A-B426-4FAF-9034-B7378752EDAA}" srcOrd="1" destOrd="0" presId="urn:microsoft.com/office/officeart/2005/8/layout/orgChart1"/>
    <dgm:cxn modelId="{050DC9EB-E1B4-4AAE-9B1E-036E8D240DD1}" type="presParOf" srcId="{280B86DE-EA34-49BA-A264-42A11B8B14A8}" destId="{5EB44CB6-BC81-4BE6-8FAA-0711962C1270}" srcOrd="1" destOrd="0" presId="urn:microsoft.com/office/officeart/2005/8/layout/orgChart1"/>
    <dgm:cxn modelId="{D2F5DA29-25C6-47F3-8FB9-56A759CBC6CA}" type="presParOf" srcId="{280B86DE-EA34-49BA-A264-42A11B8B14A8}" destId="{A2F99DAA-6527-4241-9CB6-6E9092F3037D}"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43E4F-F5F7-4E86-AFDE-5B4C1158FB56}"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C856DFF9-446B-453F-AE51-E8D17B386CDA}">
      <dgm:prSet/>
      <dgm:spPr/>
      <dgm:t>
        <a:bodyPr/>
        <a:lstStyle/>
        <a:p>
          <a:r>
            <a:rPr lang="en-US" dirty="0"/>
            <a:t>Pediatrics</a:t>
          </a:r>
        </a:p>
      </dgm:t>
    </dgm:pt>
    <dgm:pt modelId="{B77FDD9E-4773-400B-9A6B-1B08CF7E6123}" type="parTrans" cxnId="{D99C0642-4E35-4243-B9F2-26383D116F35}">
      <dgm:prSet/>
      <dgm:spPr/>
      <dgm:t>
        <a:bodyPr/>
        <a:lstStyle/>
        <a:p>
          <a:endParaRPr lang="en-US"/>
        </a:p>
      </dgm:t>
    </dgm:pt>
    <dgm:pt modelId="{0389DD8E-BB0C-4DFD-99B4-606AE0E7184C}" type="sibTrans" cxnId="{D99C0642-4E35-4243-B9F2-26383D116F35}">
      <dgm:prSet/>
      <dgm:spPr/>
      <dgm:t>
        <a:bodyPr/>
        <a:lstStyle/>
        <a:p>
          <a:endParaRPr lang="en-US"/>
        </a:p>
      </dgm:t>
    </dgm:pt>
    <dgm:pt modelId="{A76C5D9C-19E2-49E2-98AB-6A1539DE87C5}">
      <dgm:prSet/>
      <dgm:spPr/>
      <dgm:t>
        <a:bodyPr/>
        <a:lstStyle/>
        <a:p>
          <a:r>
            <a:rPr lang="en-US"/>
            <a:t>Impact of residency curriculum and characteristics on graduate care of children</a:t>
          </a:r>
        </a:p>
      </dgm:t>
    </dgm:pt>
    <dgm:pt modelId="{C2097993-4E8D-4456-A8C3-53C983A1DF60}" type="parTrans" cxnId="{0F9E85DD-6991-4DF2-97CF-C541907FCA2D}">
      <dgm:prSet/>
      <dgm:spPr/>
      <dgm:t>
        <a:bodyPr/>
        <a:lstStyle/>
        <a:p>
          <a:endParaRPr lang="en-US"/>
        </a:p>
      </dgm:t>
    </dgm:pt>
    <dgm:pt modelId="{1235716E-75F7-4985-BDB0-BBA14D2C923B}" type="sibTrans" cxnId="{0F9E85DD-6991-4DF2-97CF-C541907FCA2D}">
      <dgm:prSet/>
      <dgm:spPr/>
      <dgm:t>
        <a:bodyPr/>
        <a:lstStyle/>
        <a:p>
          <a:endParaRPr lang="en-US"/>
        </a:p>
      </dgm:t>
    </dgm:pt>
    <dgm:pt modelId="{3CAE9D61-327C-4246-AC05-EE73C413178B}">
      <dgm:prSet/>
      <dgm:spPr/>
      <dgm:t>
        <a:bodyPr/>
        <a:lstStyle/>
        <a:p>
          <a:r>
            <a:rPr lang="en-US" dirty="0"/>
            <a:t>FQHCs</a:t>
          </a:r>
        </a:p>
      </dgm:t>
    </dgm:pt>
    <dgm:pt modelId="{9904E907-7302-4EBA-81D0-07E26FABDB14}" type="parTrans" cxnId="{5D10C6B8-25AC-4579-8A39-37AA3E04571D}">
      <dgm:prSet/>
      <dgm:spPr/>
      <dgm:t>
        <a:bodyPr/>
        <a:lstStyle/>
        <a:p>
          <a:endParaRPr lang="en-US"/>
        </a:p>
      </dgm:t>
    </dgm:pt>
    <dgm:pt modelId="{A1BD7BED-5487-4758-874D-55CC58208F91}" type="sibTrans" cxnId="{5D10C6B8-25AC-4579-8A39-37AA3E04571D}">
      <dgm:prSet/>
      <dgm:spPr/>
      <dgm:t>
        <a:bodyPr/>
        <a:lstStyle/>
        <a:p>
          <a:endParaRPr lang="en-US"/>
        </a:p>
      </dgm:t>
    </dgm:pt>
    <dgm:pt modelId="{7F41322C-F077-4D98-8B9E-68193EAFF60C}">
      <dgm:prSet/>
      <dgm:spPr/>
      <dgm:t>
        <a:bodyPr/>
        <a:lstStyle/>
        <a:p>
          <a:r>
            <a:rPr lang="en-US" dirty="0"/>
            <a:t>Impact of residency location of family medicine practice site on graduate location and patterns of practice</a:t>
          </a:r>
        </a:p>
      </dgm:t>
    </dgm:pt>
    <dgm:pt modelId="{91E30825-6CAE-419D-9240-FE030CA06BD1}" type="parTrans" cxnId="{69825C17-6953-42EA-A684-2D6956E57C2D}">
      <dgm:prSet/>
      <dgm:spPr/>
      <dgm:t>
        <a:bodyPr/>
        <a:lstStyle/>
        <a:p>
          <a:endParaRPr lang="en-US"/>
        </a:p>
      </dgm:t>
    </dgm:pt>
    <dgm:pt modelId="{E8A95D10-B636-4718-97E8-4C740CE67DF3}" type="sibTrans" cxnId="{69825C17-6953-42EA-A684-2D6956E57C2D}">
      <dgm:prSet/>
      <dgm:spPr/>
      <dgm:t>
        <a:bodyPr/>
        <a:lstStyle/>
        <a:p>
          <a:endParaRPr lang="en-US"/>
        </a:p>
      </dgm:t>
    </dgm:pt>
    <dgm:pt modelId="{656FF72B-C7FB-4B77-91AB-CA63BD92FD0D}">
      <dgm:prSet/>
      <dgm:spPr/>
      <dgm:t>
        <a:bodyPr/>
        <a:lstStyle/>
        <a:p>
          <a:r>
            <a:rPr lang="en-US" dirty="0"/>
            <a:t>Clinic Volume</a:t>
          </a:r>
        </a:p>
      </dgm:t>
    </dgm:pt>
    <dgm:pt modelId="{4AA5EFBE-1055-487D-9B62-F72A07EBFA16}" type="parTrans" cxnId="{7DC706D6-A3DA-4A74-B9A7-77E06A7B52C0}">
      <dgm:prSet/>
      <dgm:spPr/>
      <dgm:t>
        <a:bodyPr/>
        <a:lstStyle/>
        <a:p>
          <a:endParaRPr lang="en-US"/>
        </a:p>
      </dgm:t>
    </dgm:pt>
    <dgm:pt modelId="{3DAE741C-A777-4250-B94F-49F42661CD57}" type="sibTrans" cxnId="{7DC706D6-A3DA-4A74-B9A7-77E06A7B52C0}">
      <dgm:prSet/>
      <dgm:spPr/>
      <dgm:t>
        <a:bodyPr/>
        <a:lstStyle/>
        <a:p>
          <a:endParaRPr lang="en-US"/>
        </a:p>
      </dgm:t>
    </dgm:pt>
    <dgm:pt modelId="{34EAF5D0-9617-429D-AC85-B404E1A782A2}">
      <dgm:prSet/>
      <dgm:spPr/>
      <dgm:t>
        <a:bodyPr/>
        <a:lstStyle/>
        <a:p>
          <a:r>
            <a:rPr lang="en-US"/>
            <a:t>Impact of continuity clinic volume on graduate practice patterns and wellness</a:t>
          </a:r>
        </a:p>
      </dgm:t>
    </dgm:pt>
    <dgm:pt modelId="{895A8357-B6AC-478A-8A99-237CAE04F7BD}" type="parTrans" cxnId="{71BF8103-AEB3-45E3-B78B-CE677ADBB560}">
      <dgm:prSet/>
      <dgm:spPr/>
      <dgm:t>
        <a:bodyPr/>
        <a:lstStyle/>
        <a:p>
          <a:endParaRPr lang="en-US"/>
        </a:p>
      </dgm:t>
    </dgm:pt>
    <dgm:pt modelId="{0278DBCC-8FB6-4A55-ABBA-2DC32CC9D3A8}" type="sibTrans" cxnId="{71BF8103-AEB3-45E3-B78B-CE677ADBB560}">
      <dgm:prSet/>
      <dgm:spPr/>
      <dgm:t>
        <a:bodyPr/>
        <a:lstStyle/>
        <a:p>
          <a:endParaRPr lang="en-US"/>
        </a:p>
      </dgm:t>
    </dgm:pt>
    <dgm:pt modelId="{3431433B-2946-4436-AF78-F09209A840CD}">
      <dgm:prSet/>
      <dgm:spPr/>
      <dgm:t>
        <a:bodyPr/>
        <a:lstStyle/>
        <a:p>
          <a:r>
            <a:rPr lang="en-US" dirty="0"/>
            <a:t>SUD</a:t>
          </a:r>
        </a:p>
      </dgm:t>
    </dgm:pt>
    <dgm:pt modelId="{75AEBCBB-A5E0-4F75-91EC-556D10DDDF2D}" type="parTrans" cxnId="{C17FA7CC-2E48-4314-9905-8C62FAE6588E}">
      <dgm:prSet/>
      <dgm:spPr/>
      <dgm:t>
        <a:bodyPr/>
        <a:lstStyle/>
        <a:p>
          <a:endParaRPr lang="en-US"/>
        </a:p>
      </dgm:t>
    </dgm:pt>
    <dgm:pt modelId="{6604DD53-CACA-4E20-BE74-CA3CF838AEAB}" type="sibTrans" cxnId="{C17FA7CC-2E48-4314-9905-8C62FAE6588E}">
      <dgm:prSet/>
      <dgm:spPr/>
      <dgm:t>
        <a:bodyPr/>
        <a:lstStyle/>
        <a:p>
          <a:endParaRPr lang="en-US"/>
        </a:p>
      </dgm:t>
    </dgm:pt>
    <dgm:pt modelId="{92BF144D-90A6-4C3D-BD75-C8D04D1526EC}">
      <dgm:prSet/>
      <dgm:spPr/>
      <dgm:t>
        <a:bodyPr/>
        <a:lstStyle/>
        <a:p>
          <a:r>
            <a:rPr lang="en-US" dirty="0"/>
            <a:t>Impact of residency processes and characteristics on graduate prescribing of buprenorphine (medication assisted therapy for substance use disorder)</a:t>
          </a:r>
        </a:p>
      </dgm:t>
    </dgm:pt>
    <dgm:pt modelId="{7E20C76C-ED09-47FC-A758-054B45A391A8}" type="parTrans" cxnId="{345C3551-03F3-46E2-B1BE-B4C624360FB2}">
      <dgm:prSet/>
      <dgm:spPr/>
      <dgm:t>
        <a:bodyPr/>
        <a:lstStyle/>
        <a:p>
          <a:endParaRPr lang="en-US"/>
        </a:p>
      </dgm:t>
    </dgm:pt>
    <dgm:pt modelId="{57358719-2008-4011-8A00-B0E0F5AA16D6}" type="sibTrans" cxnId="{345C3551-03F3-46E2-B1BE-B4C624360FB2}">
      <dgm:prSet/>
      <dgm:spPr/>
      <dgm:t>
        <a:bodyPr/>
        <a:lstStyle/>
        <a:p>
          <a:endParaRPr lang="en-US"/>
        </a:p>
      </dgm:t>
    </dgm:pt>
    <dgm:pt modelId="{C866CD31-322A-4364-B37A-227990B01662}">
      <dgm:prSet/>
      <dgm:spPr/>
      <dgm:t>
        <a:bodyPr/>
        <a:lstStyle/>
        <a:p>
          <a:r>
            <a:rPr lang="en-US" dirty="0"/>
            <a:t>Core Faculty</a:t>
          </a:r>
        </a:p>
      </dgm:t>
    </dgm:pt>
    <dgm:pt modelId="{0B994BEE-3CC2-48DA-AFCE-AEB078690812}" type="parTrans" cxnId="{87FBE4E7-63D0-4EA3-86AE-7C204A5C268E}">
      <dgm:prSet/>
      <dgm:spPr/>
      <dgm:t>
        <a:bodyPr/>
        <a:lstStyle/>
        <a:p>
          <a:endParaRPr lang="en-US"/>
        </a:p>
      </dgm:t>
    </dgm:pt>
    <dgm:pt modelId="{27923C42-8BA1-4C28-85A3-594C9448531D}" type="sibTrans" cxnId="{87FBE4E7-63D0-4EA3-86AE-7C204A5C268E}">
      <dgm:prSet/>
      <dgm:spPr/>
      <dgm:t>
        <a:bodyPr/>
        <a:lstStyle/>
        <a:p>
          <a:endParaRPr lang="en-US"/>
        </a:p>
      </dgm:t>
    </dgm:pt>
    <dgm:pt modelId="{722A4524-84E8-4066-BF2E-65E69AD7EC01}">
      <dgm:prSet/>
      <dgm:spPr/>
      <dgm:t>
        <a:bodyPr/>
        <a:lstStyle/>
        <a:p>
          <a:r>
            <a:rPr lang="en-US" dirty="0"/>
            <a:t>Impact of core faculty ratios on graduate’s scope of practice, practice patterns, burnout, career satisfaction, and residency satisfaction.</a:t>
          </a:r>
        </a:p>
      </dgm:t>
    </dgm:pt>
    <dgm:pt modelId="{A36BA39A-268D-424A-BDAA-60EE264F1970}" type="parTrans" cxnId="{6B518275-7BE7-40FD-B87C-9CBD5B99C0BD}">
      <dgm:prSet/>
      <dgm:spPr/>
      <dgm:t>
        <a:bodyPr/>
        <a:lstStyle/>
        <a:p>
          <a:endParaRPr lang="en-US"/>
        </a:p>
      </dgm:t>
    </dgm:pt>
    <dgm:pt modelId="{815180C2-9DBE-4DBD-9BBE-0E382B4CB47E}" type="sibTrans" cxnId="{6B518275-7BE7-40FD-B87C-9CBD5B99C0BD}">
      <dgm:prSet/>
      <dgm:spPr/>
      <dgm:t>
        <a:bodyPr/>
        <a:lstStyle/>
        <a:p>
          <a:endParaRPr lang="en-US"/>
        </a:p>
      </dgm:t>
    </dgm:pt>
    <dgm:pt modelId="{C2F1707E-25E5-463C-AB16-69CBB426C682}">
      <dgm:prSet/>
      <dgm:spPr/>
      <dgm:t>
        <a:bodyPr/>
        <a:lstStyle/>
        <a:p>
          <a:r>
            <a:rPr lang="en-US" dirty="0"/>
            <a:t>NIPDD</a:t>
          </a:r>
        </a:p>
      </dgm:t>
    </dgm:pt>
    <dgm:pt modelId="{43BDC4EE-8315-4AE4-B93F-50677D4678DD}" type="parTrans" cxnId="{D34D1248-D203-4095-8C1A-023526CFD9A8}">
      <dgm:prSet/>
      <dgm:spPr/>
      <dgm:t>
        <a:bodyPr/>
        <a:lstStyle/>
        <a:p>
          <a:endParaRPr lang="en-US"/>
        </a:p>
      </dgm:t>
    </dgm:pt>
    <dgm:pt modelId="{9AB36181-F5D9-4B97-BC4A-9FB5A998859F}" type="sibTrans" cxnId="{D34D1248-D203-4095-8C1A-023526CFD9A8}">
      <dgm:prSet/>
      <dgm:spPr/>
      <dgm:t>
        <a:bodyPr/>
        <a:lstStyle/>
        <a:p>
          <a:endParaRPr lang="en-US"/>
        </a:p>
      </dgm:t>
    </dgm:pt>
    <dgm:pt modelId="{2A1DFE30-91BF-423D-BC74-6E3523B0D2D3}">
      <dgm:prSet/>
      <dgm:spPr/>
      <dgm:t>
        <a:bodyPr/>
        <a:lstStyle/>
        <a:p>
          <a:r>
            <a:rPr lang="en-US" dirty="0"/>
            <a:t>Impact of program director NIPDD training on graduate satisfaction with training, practice, and the profession</a:t>
          </a:r>
        </a:p>
      </dgm:t>
    </dgm:pt>
    <dgm:pt modelId="{05413266-9A7E-4C1F-BE8C-971F11B6E47A}" type="parTrans" cxnId="{3A9E53D2-25DA-47B1-A023-C3DF3C612B24}">
      <dgm:prSet/>
      <dgm:spPr/>
      <dgm:t>
        <a:bodyPr/>
        <a:lstStyle/>
        <a:p>
          <a:endParaRPr lang="en-US"/>
        </a:p>
      </dgm:t>
    </dgm:pt>
    <dgm:pt modelId="{0CAD5CCA-A734-429D-8E96-4967A32277F2}" type="sibTrans" cxnId="{3A9E53D2-25DA-47B1-A023-C3DF3C612B24}">
      <dgm:prSet/>
      <dgm:spPr/>
      <dgm:t>
        <a:bodyPr/>
        <a:lstStyle/>
        <a:p>
          <a:endParaRPr lang="en-US"/>
        </a:p>
      </dgm:t>
    </dgm:pt>
    <dgm:pt modelId="{1E31E45B-C41B-4074-92D9-AA64DB321768}">
      <dgm:prSet/>
      <dgm:spPr/>
      <dgm:t>
        <a:bodyPr/>
        <a:lstStyle/>
        <a:p>
          <a:r>
            <a:rPr lang="en-US" dirty="0"/>
            <a:t>Inpatient Care*</a:t>
          </a:r>
        </a:p>
      </dgm:t>
    </dgm:pt>
    <dgm:pt modelId="{32EE96D0-8364-45D3-9413-6C15B42309AE}" type="parTrans" cxnId="{FFE52D1F-CAD6-4D27-8222-EED03B93895D}">
      <dgm:prSet/>
      <dgm:spPr/>
      <dgm:t>
        <a:bodyPr/>
        <a:lstStyle/>
        <a:p>
          <a:endParaRPr lang="en-US"/>
        </a:p>
      </dgm:t>
    </dgm:pt>
    <dgm:pt modelId="{6F5FA35D-4359-4CB0-B8D2-66812C51840D}" type="sibTrans" cxnId="{FFE52D1F-CAD6-4D27-8222-EED03B93895D}">
      <dgm:prSet/>
      <dgm:spPr/>
      <dgm:t>
        <a:bodyPr/>
        <a:lstStyle/>
        <a:p>
          <a:endParaRPr lang="en-US"/>
        </a:p>
      </dgm:t>
    </dgm:pt>
    <dgm:pt modelId="{F18967F0-806C-4AAC-B35A-5990984753FA}">
      <dgm:prSet/>
      <dgm:spPr/>
      <dgm:t>
        <a:bodyPr/>
        <a:lstStyle/>
        <a:p>
          <a:r>
            <a:rPr lang="en-US" dirty="0"/>
            <a:t>Impact of residency curriculum on inpatient practice </a:t>
          </a:r>
        </a:p>
      </dgm:t>
    </dgm:pt>
    <dgm:pt modelId="{9D96C882-3488-46D9-BAC4-3DE4F5B259C2}" type="parTrans" cxnId="{D11F65B7-2162-48A2-BBA9-6333EE5674D4}">
      <dgm:prSet/>
      <dgm:spPr/>
      <dgm:t>
        <a:bodyPr/>
        <a:lstStyle/>
        <a:p>
          <a:endParaRPr lang="en-US"/>
        </a:p>
      </dgm:t>
    </dgm:pt>
    <dgm:pt modelId="{ADFE0463-FAF8-4F5C-9E62-FB854AA7CBAC}" type="sibTrans" cxnId="{D11F65B7-2162-48A2-BBA9-6333EE5674D4}">
      <dgm:prSet/>
      <dgm:spPr/>
      <dgm:t>
        <a:bodyPr/>
        <a:lstStyle/>
        <a:p>
          <a:endParaRPr lang="en-US"/>
        </a:p>
      </dgm:t>
    </dgm:pt>
    <dgm:pt modelId="{016E992A-B1DA-47F0-8EB3-EDC0434F0894}">
      <dgm:prSet/>
      <dgm:spPr/>
      <dgm:t>
        <a:bodyPr/>
        <a:lstStyle/>
        <a:p>
          <a:r>
            <a:rPr lang="en-US" dirty="0"/>
            <a:t>Maternity Care*</a:t>
          </a:r>
        </a:p>
      </dgm:t>
    </dgm:pt>
    <dgm:pt modelId="{FF6E8087-CB58-436F-AA60-B5FE074974F1}" type="parTrans" cxnId="{97EDC936-9CDA-4C88-88A2-34A1BA47881A}">
      <dgm:prSet/>
      <dgm:spPr/>
      <dgm:t>
        <a:bodyPr/>
        <a:lstStyle/>
        <a:p>
          <a:endParaRPr lang="en-US"/>
        </a:p>
      </dgm:t>
    </dgm:pt>
    <dgm:pt modelId="{3CBE4982-521F-462A-9EE4-C9C71EE2DE84}" type="sibTrans" cxnId="{97EDC936-9CDA-4C88-88A2-34A1BA47881A}">
      <dgm:prSet/>
      <dgm:spPr/>
      <dgm:t>
        <a:bodyPr/>
        <a:lstStyle/>
        <a:p>
          <a:endParaRPr lang="en-US"/>
        </a:p>
      </dgm:t>
    </dgm:pt>
    <dgm:pt modelId="{1985B35F-6E97-46FE-8D98-5F3B61FF0165}">
      <dgm:prSet/>
      <dgm:spPr/>
      <dgm:t>
        <a:bodyPr/>
        <a:lstStyle/>
        <a:p>
          <a:r>
            <a:rPr lang="en-US" dirty="0"/>
            <a:t>Impact of residency curriculum and characteristics on graduate maternity care practice</a:t>
          </a:r>
        </a:p>
      </dgm:t>
    </dgm:pt>
    <dgm:pt modelId="{13B2FDCF-7711-4A15-84B6-C4F6DB627882}" type="parTrans" cxnId="{C64C4A5F-8F43-49EF-9EF7-03C80910809B}">
      <dgm:prSet/>
      <dgm:spPr/>
      <dgm:t>
        <a:bodyPr/>
        <a:lstStyle/>
        <a:p>
          <a:endParaRPr lang="en-US"/>
        </a:p>
      </dgm:t>
    </dgm:pt>
    <dgm:pt modelId="{8ADFC41B-441C-4341-A86A-4A39495CB288}" type="sibTrans" cxnId="{C64C4A5F-8F43-49EF-9EF7-03C80910809B}">
      <dgm:prSet/>
      <dgm:spPr/>
      <dgm:t>
        <a:bodyPr/>
        <a:lstStyle/>
        <a:p>
          <a:endParaRPr lang="en-US"/>
        </a:p>
      </dgm:t>
    </dgm:pt>
    <dgm:pt modelId="{8C22E9AF-DE6F-4BD7-ACEC-6C3A150E956A}">
      <dgm:prSet custT="1"/>
      <dgm:spPr/>
      <dgm:t>
        <a:bodyPr/>
        <a:lstStyle/>
        <a:p>
          <a:pPr algn="ctr"/>
          <a:r>
            <a:rPr lang="en-US" sz="1200" dirty="0"/>
            <a:t>Wellness &amp; Career Satisfaction</a:t>
          </a:r>
          <a:r>
            <a:rPr lang="en-US" sz="1100" dirty="0"/>
            <a:t>*</a:t>
          </a:r>
        </a:p>
      </dgm:t>
    </dgm:pt>
    <dgm:pt modelId="{755110BF-CB85-4B55-A5AA-855CD41CCFDD}" type="parTrans" cxnId="{A83C9E24-18DB-4DB3-BD0C-AFF541DC376E}">
      <dgm:prSet/>
      <dgm:spPr/>
      <dgm:t>
        <a:bodyPr/>
        <a:lstStyle/>
        <a:p>
          <a:endParaRPr lang="en-US"/>
        </a:p>
      </dgm:t>
    </dgm:pt>
    <dgm:pt modelId="{4BA42440-2ECF-4310-9EFC-46CF4C03801D}" type="sibTrans" cxnId="{A83C9E24-18DB-4DB3-BD0C-AFF541DC376E}">
      <dgm:prSet/>
      <dgm:spPr/>
      <dgm:t>
        <a:bodyPr/>
        <a:lstStyle/>
        <a:p>
          <a:endParaRPr lang="en-US"/>
        </a:p>
      </dgm:t>
    </dgm:pt>
    <dgm:pt modelId="{A35D3641-8617-4953-8694-9E509E1684ED}">
      <dgm:prSet/>
      <dgm:spPr/>
      <dgm:t>
        <a:bodyPr/>
        <a:lstStyle/>
        <a:p>
          <a:r>
            <a:rPr lang="en-US"/>
            <a:t>Impact of residency structure and curriculum on graduate wellness and practice satisfaction</a:t>
          </a:r>
          <a:endParaRPr lang="en-US" dirty="0"/>
        </a:p>
      </dgm:t>
    </dgm:pt>
    <dgm:pt modelId="{B21D4A8E-00B7-41AF-A91B-154FD72895ED}" type="parTrans" cxnId="{A4CAAD62-1232-4EEC-968D-9C589B43507D}">
      <dgm:prSet/>
      <dgm:spPr/>
      <dgm:t>
        <a:bodyPr/>
        <a:lstStyle/>
        <a:p>
          <a:endParaRPr lang="en-US"/>
        </a:p>
      </dgm:t>
    </dgm:pt>
    <dgm:pt modelId="{F10FFBC8-7CA6-4E8C-94CC-C7FBEDDC6B52}" type="sibTrans" cxnId="{A4CAAD62-1232-4EEC-968D-9C589B43507D}">
      <dgm:prSet/>
      <dgm:spPr/>
      <dgm:t>
        <a:bodyPr/>
        <a:lstStyle/>
        <a:p>
          <a:endParaRPr lang="en-US"/>
        </a:p>
      </dgm:t>
    </dgm:pt>
    <dgm:pt modelId="{BA6314D5-47BA-43A1-A94A-F9DB20BBFBB5}">
      <dgm:prSet custT="1"/>
      <dgm:spPr/>
      <dgm:t>
        <a:bodyPr/>
        <a:lstStyle/>
        <a:p>
          <a:r>
            <a:rPr lang="en-US" sz="1100" dirty="0"/>
            <a:t>Health Systems Management Training*</a:t>
          </a:r>
        </a:p>
      </dgm:t>
    </dgm:pt>
    <dgm:pt modelId="{3D03DEF5-F19E-4F7F-ACCF-E2507E4734C7}" type="parTrans" cxnId="{551BE46F-5A28-419F-844C-711FF802D928}">
      <dgm:prSet/>
      <dgm:spPr/>
      <dgm:t>
        <a:bodyPr/>
        <a:lstStyle/>
        <a:p>
          <a:endParaRPr lang="en-US"/>
        </a:p>
      </dgm:t>
    </dgm:pt>
    <dgm:pt modelId="{F3AB1281-23BF-4661-A94F-6C17F532B197}" type="sibTrans" cxnId="{551BE46F-5A28-419F-844C-711FF802D928}">
      <dgm:prSet/>
      <dgm:spPr/>
      <dgm:t>
        <a:bodyPr/>
        <a:lstStyle/>
        <a:p>
          <a:endParaRPr lang="en-US"/>
        </a:p>
      </dgm:t>
    </dgm:pt>
    <dgm:pt modelId="{CFB9C4FC-F542-41AB-A660-CC7E67841CD8}">
      <dgm:prSet/>
      <dgm:spPr/>
      <dgm:t>
        <a:bodyPr/>
        <a:lstStyle/>
        <a:p>
          <a:r>
            <a:rPr lang="en-US"/>
            <a:t>Impact of residency curriculum in health systems management (HSM) on graduate practice satisfaction and patterns</a:t>
          </a:r>
          <a:endParaRPr lang="en-US" dirty="0"/>
        </a:p>
      </dgm:t>
    </dgm:pt>
    <dgm:pt modelId="{1EC82A4B-BD57-4BCF-BED3-05D97305203D}" type="parTrans" cxnId="{1353F4A2-A8DF-457E-823E-0585AD729789}">
      <dgm:prSet/>
      <dgm:spPr/>
      <dgm:t>
        <a:bodyPr/>
        <a:lstStyle/>
        <a:p>
          <a:endParaRPr lang="en-US"/>
        </a:p>
      </dgm:t>
    </dgm:pt>
    <dgm:pt modelId="{5AA078A0-3F25-4C73-93D1-43A76084E4AE}" type="sibTrans" cxnId="{1353F4A2-A8DF-457E-823E-0585AD729789}">
      <dgm:prSet/>
      <dgm:spPr/>
      <dgm:t>
        <a:bodyPr/>
        <a:lstStyle/>
        <a:p>
          <a:endParaRPr lang="en-US"/>
        </a:p>
      </dgm:t>
    </dgm:pt>
    <dgm:pt modelId="{28E45A04-9C30-4D9B-8853-515386F3D431}" type="pres">
      <dgm:prSet presAssocID="{04143E4F-F5F7-4E86-AFDE-5B4C1158FB56}" presName="Name0" presStyleCnt="0">
        <dgm:presLayoutVars>
          <dgm:dir/>
          <dgm:animLvl val="lvl"/>
          <dgm:resizeHandles val="exact"/>
        </dgm:presLayoutVars>
      </dgm:prSet>
      <dgm:spPr/>
    </dgm:pt>
    <dgm:pt modelId="{2451FEB3-E817-462F-A35F-7E741B8CF1FE}" type="pres">
      <dgm:prSet presAssocID="{1E31E45B-C41B-4074-92D9-AA64DB321768}" presName="linNode" presStyleCnt="0"/>
      <dgm:spPr/>
    </dgm:pt>
    <dgm:pt modelId="{E5CE8191-072A-49DB-92E8-A22241FD834A}" type="pres">
      <dgm:prSet presAssocID="{1E31E45B-C41B-4074-92D9-AA64DB321768}" presName="parentText" presStyleLbl="alignNode1" presStyleIdx="0" presStyleCnt="10">
        <dgm:presLayoutVars>
          <dgm:chMax val="1"/>
          <dgm:bulletEnabled/>
        </dgm:presLayoutVars>
      </dgm:prSet>
      <dgm:spPr/>
    </dgm:pt>
    <dgm:pt modelId="{DF053F02-1AE4-432D-914D-7B5BE66E4B5C}" type="pres">
      <dgm:prSet presAssocID="{1E31E45B-C41B-4074-92D9-AA64DB321768}" presName="descendantText" presStyleLbl="alignAccFollowNode1" presStyleIdx="0" presStyleCnt="10">
        <dgm:presLayoutVars>
          <dgm:bulletEnabled/>
        </dgm:presLayoutVars>
      </dgm:prSet>
      <dgm:spPr/>
    </dgm:pt>
    <dgm:pt modelId="{BEEA96EF-BDA8-47BE-958C-29AA2E1FFA51}" type="pres">
      <dgm:prSet presAssocID="{6F5FA35D-4359-4CB0-B8D2-66812C51840D}" presName="sp" presStyleCnt="0"/>
      <dgm:spPr/>
    </dgm:pt>
    <dgm:pt modelId="{DFB6A816-D428-4DA4-B002-5B520117AA21}" type="pres">
      <dgm:prSet presAssocID="{016E992A-B1DA-47F0-8EB3-EDC0434F0894}" presName="linNode" presStyleCnt="0"/>
      <dgm:spPr/>
    </dgm:pt>
    <dgm:pt modelId="{9DB7BE45-A743-48AF-BBE0-910FEA3CA143}" type="pres">
      <dgm:prSet presAssocID="{016E992A-B1DA-47F0-8EB3-EDC0434F0894}" presName="parentText" presStyleLbl="alignNode1" presStyleIdx="1" presStyleCnt="10">
        <dgm:presLayoutVars>
          <dgm:chMax val="1"/>
          <dgm:bulletEnabled/>
        </dgm:presLayoutVars>
      </dgm:prSet>
      <dgm:spPr/>
    </dgm:pt>
    <dgm:pt modelId="{655BCF21-80BE-4AF3-900B-9E78B7D8C6C9}" type="pres">
      <dgm:prSet presAssocID="{016E992A-B1DA-47F0-8EB3-EDC0434F0894}" presName="descendantText" presStyleLbl="alignAccFollowNode1" presStyleIdx="1" presStyleCnt="10">
        <dgm:presLayoutVars>
          <dgm:bulletEnabled/>
        </dgm:presLayoutVars>
      </dgm:prSet>
      <dgm:spPr/>
    </dgm:pt>
    <dgm:pt modelId="{631A355D-61D2-4D6C-8119-447384CAC906}" type="pres">
      <dgm:prSet presAssocID="{3CBE4982-521F-462A-9EE4-C9C71EE2DE84}" presName="sp" presStyleCnt="0"/>
      <dgm:spPr/>
    </dgm:pt>
    <dgm:pt modelId="{CE6E17CA-B74C-4031-8580-4043DBE80A6C}" type="pres">
      <dgm:prSet presAssocID="{8C22E9AF-DE6F-4BD7-ACEC-6C3A150E956A}" presName="linNode" presStyleCnt="0"/>
      <dgm:spPr/>
    </dgm:pt>
    <dgm:pt modelId="{5BB8C10E-F358-43B0-AECF-576B236B5DDA}" type="pres">
      <dgm:prSet presAssocID="{8C22E9AF-DE6F-4BD7-ACEC-6C3A150E956A}" presName="parentText" presStyleLbl="alignNode1" presStyleIdx="2" presStyleCnt="10">
        <dgm:presLayoutVars>
          <dgm:chMax val="1"/>
          <dgm:bulletEnabled/>
        </dgm:presLayoutVars>
      </dgm:prSet>
      <dgm:spPr/>
    </dgm:pt>
    <dgm:pt modelId="{730FAAE1-C81C-4E78-873B-120EB3F7363C}" type="pres">
      <dgm:prSet presAssocID="{8C22E9AF-DE6F-4BD7-ACEC-6C3A150E956A}" presName="descendantText" presStyleLbl="alignAccFollowNode1" presStyleIdx="2" presStyleCnt="10">
        <dgm:presLayoutVars>
          <dgm:bulletEnabled/>
        </dgm:presLayoutVars>
      </dgm:prSet>
      <dgm:spPr/>
    </dgm:pt>
    <dgm:pt modelId="{F1280B49-E390-4309-9666-E6A8EEA256F6}" type="pres">
      <dgm:prSet presAssocID="{4BA42440-2ECF-4310-9EFC-46CF4C03801D}" presName="sp" presStyleCnt="0"/>
      <dgm:spPr/>
    </dgm:pt>
    <dgm:pt modelId="{79060C96-13AF-4BEF-8715-AC9EE3F3D765}" type="pres">
      <dgm:prSet presAssocID="{BA6314D5-47BA-43A1-A94A-F9DB20BBFBB5}" presName="linNode" presStyleCnt="0"/>
      <dgm:spPr/>
    </dgm:pt>
    <dgm:pt modelId="{02192588-E51E-4431-9C11-585C3E2A20EB}" type="pres">
      <dgm:prSet presAssocID="{BA6314D5-47BA-43A1-A94A-F9DB20BBFBB5}" presName="parentText" presStyleLbl="alignNode1" presStyleIdx="3" presStyleCnt="10">
        <dgm:presLayoutVars>
          <dgm:chMax val="1"/>
          <dgm:bulletEnabled/>
        </dgm:presLayoutVars>
      </dgm:prSet>
      <dgm:spPr/>
    </dgm:pt>
    <dgm:pt modelId="{D4727557-084F-4589-8DEA-C5EC664CADAA}" type="pres">
      <dgm:prSet presAssocID="{BA6314D5-47BA-43A1-A94A-F9DB20BBFBB5}" presName="descendantText" presStyleLbl="alignAccFollowNode1" presStyleIdx="3" presStyleCnt="10">
        <dgm:presLayoutVars>
          <dgm:bulletEnabled/>
        </dgm:presLayoutVars>
      </dgm:prSet>
      <dgm:spPr/>
    </dgm:pt>
    <dgm:pt modelId="{28EF6EE6-BAFE-4064-AF46-1E3B4481E291}" type="pres">
      <dgm:prSet presAssocID="{F3AB1281-23BF-4661-A94F-6C17F532B197}" presName="sp" presStyleCnt="0"/>
      <dgm:spPr/>
    </dgm:pt>
    <dgm:pt modelId="{7FE38E5E-5E6E-482B-85A6-C8EB4BEC4379}" type="pres">
      <dgm:prSet presAssocID="{C856DFF9-446B-453F-AE51-E8D17B386CDA}" presName="linNode" presStyleCnt="0"/>
      <dgm:spPr/>
    </dgm:pt>
    <dgm:pt modelId="{79116AD6-56FF-4E31-A1BA-F0C4F1865AE4}" type="pres">
      <dgm:prSet presAssocID="{C856DFF9-446B-453F-AE51-E8D17B386CDA}" presName="parentText" presStyleLbl="alignNode1" presStyleIdx="4" presStyleCnt="10">
        <dgm:presLayoutVars>
          <dgm:chMax val="1"/>
          <dgm:bulletEnabled/>
        </dgm:presLayoutVars>
      </dgm:prSet>
      <dgm:spPr/>
    </dgm:pt>
    <dgm:pt modelId="{A2146660-A6D9-4D99-B320-961C0EAB9979}" type="pres">
      <dgm:prSet presAssocID="{C856DFF9-446B-453F-AE51-E8D17B386CDA}" presName="descendantText" presStyleLbl="alignAccFollowNode1" presStyleIdx="4" presStyleCnt="10">
        <dgm:presLayoutVars>
          <dgm:bulletEnabled/>
        </dgm:presLayoutVars>
      </dgm:prSet>
      <dgm:spPr/>
    </dgm:pt>
    <dgm:pt modelId="{285B9853-36EA-4362-AFF0-D6A80F373118}" type="pres">
      <dgm:prSet presAssocID="{0389DD8E-BB0C-4DFD-99B4-606AE0E7184C}" presName="sp" presStyleCnt="0"/>
      <dgm:spPr/>
    </dgm:pt>
    <dgm:pt modelId="{A77AA9A4-95AF-4C25-9C52-B4568B322119}" type="pres">
      <dgm:prSet presAssocID="{3CAE9D61-327C-4246-AC05-EE73C413178B}" presName="linNode" presStyleCnt="0"/>
      <dgm:spPr/>
    </dgm:pt>
    <dgm:pt modelId="{396293EF-22B6-484D-A4C4-05F9F0956B43}" type="pres">
      <dgm:prSet presAssocID="{3CAE9D61-327C-4246-AC05-EE73C413178B}" presName="parentText" presStyleLbl="alignNode1" presStyleIdx="5" presStyleCnt="10">
        <dgm:presLayoutVars>
          <dgm:chMax val="1"/>
          <dgm:bulletEnabled/>
        </dgm:presLayoutVars>
      </dgm:prSet>
      <dgm:spPr/>
    </dgm:pt>
    <dgm:pt modelId="{A01C998F-FF97-48CF-A7DF-9E5E7360F66E}" type="pres">
      <dgm:prSet presAssocID="{3CAE9D61-327C-4246-AC05-EE73C413178B}" presName="descendantText" presStyleLbl="alignAccFollowNode1" presStyleIdx="5" presStyleCnt="10">
        <dgm:presLayoutVars>
          <dgm:bulletEnabled/>
        </dgm:presLayoutVars>
      </dgm:prSet>
      <dgm:spPr/>
    </dgm:pt>
    <dgm:pt modelId="{A307646E-0F23-49BF-BCEC-56A851B29871}" type="pres">
      <dgm:prSet presAssocID="{A1BD7BED-5487-4758-874D-55CC58208F91}" presName="sp" presStyleCnt="0"/>
      <dgm:spPr/>
    </dgm:pt>
    <dgm:pt modelId="{3454F5FA-65E2-470E-9BE9-D1D45187F199}" type="pres">
      <dgm:prSet presAssocID="{656FF72B-C7FB-4B77-91AB-CA63BD92FD0D}" presName="linNode" presStyleCnt="0"/>
      <dgm:spPr/>
    </dgm:pt>
    <dgm:pt modelId="{B5498462-AF4A-4DBC-84B7-443EC07BBE41}" type="pres">
      <dgm:prSet presAssocID="{656FF72B-C7FB-4B77-91AB-CA63BD92FD0D}" presName="parentText" presStyleLbl="alignNode1" presStyleIdx="6" presStyleCnt="10">
        <dgm:presLayoutVars>
          <dgm:chMax val="1"/>
          <dgm:bulletEnabled/>
        </dgm:presLayoutVars>
      </dgm:prSet>
      <dgm:spPr/>
    </dgm:pt>
    <dgm:pt modelId="{DE77C6A9-29C9-4002-8E2D-108FA5110467}" type="pres">
      <dgm:prSet presAssocID="{656FF72B-C7FB-4B77-91AB-CA63BD92FD0D}" presName="descendantText" presStyleLbl="alignAccFollowNode1" presStyleIdx="6" presStyleCnt="10">
        <dgm:presLayoutVars>
          <dgm:bulletEnabled/>
        </dgm:presLayoutVars>
      </dgm:prSet>
      <dgm:spPr/>
    </dgm:pt>
    <dgm:pt modelId="{BD716A16-75D3-4E90-9B17-A5613A07FDCE}" type="pres">
      <dgm:prSet presAssocID="{3DAE741C-A777-4250-B94F-49F42661CD57}" presName="sp" presStyleCnt="0"/>
      <dgm:spPr/>
    </dgm:pt>
    <dgm:pt modelId="{1539D36F-69CF-4DE1-AC7A-889B75483F6F}" type="pres">
      <dgm:prSet presAssocID="{3431433B-2946-4436-AF78-F09209A840CD}" presName="linNode" presStyleCnt="0"/>
      <dgm:spPr/>
    </dgm:pt>
    <dgm:pt modelId="{18D275A3-4DA1-458A-B93F-1839CA7703B1}" type="pres">
      <dgm:prSet presAssocID="{3431433B-2946-4436-AF78-F09209A840CD}" presName="parentText" presStyleLbl="alignNode1" presStyleIdx="7" presStyleCnt="10">
        <dgm:presLayoutVars>
          <dgm:chMax val="1"/>
          <dgm:bulletEnabled/>
        </dgm:presLayoutVars>
      </dgm:prSet>
      <dgm:spPr/>
    </dgm:pt>
    <dgm:pt modelId="{7261E300-3B3A-4170-9CBC-8DABAC1C358F}" type="pres">
      <dgm:prSet presAssocID="{3431433B-2946-4436-AF78-F09209A840CD}" presName="descendantText" presStyleLbl="alignAccFollowNode1" presStyleIdx="7" presStyleCnt="10">
        <dgm:presLayoutVars>
          <dgm:bulletEnabled/>
        </dgm:presLayoutVars>
      </dgm:prSet>
      <dgm:spPr/>
    </dgm:pt>
    <dgm:pt modelId="{5C378E8A-246E-40EB-B9ED-607C7DF05F44}" type="pres">
      <dgm:prSet presAssocID="{6604DD53-CACA-4E20-BE74-CA3CF838AEAB}" presName="sp" presStyleCnt="0"/>
      <dgm:spPr/>
    </dgm:pt>
    <dgm:pt modelId="{15AADF27-BA8B-4583-B067-AD4939795CFE}" type="pres">
      <dgm:prSet presAssocID="{C866CD31-322A-4364-B37A-227990B01662}" presName="linNode" presStyleCnt="0"/>
      <dgm:spPr/>
    </dgm:pt>
    <dgm:pt modelId="{AB49B8FF-2EFD-4F2F-9F41-74AF851A3D92}" type="pres">
      <dgm:prSet presAssocID="{C866CD31-322A-4364-B37A-227990B01662}" presName="parentText" presStyleLbl="alignNode1" presStyleIdx="8" presStyleCnt="10">
        <dgm:presLayoutVars>
          <dgm:chMax val="1"/>
          <dgm:bulletEnabled/>
        </dgm:presLayoutVars>
      </dgm:prSet>
      <dgm:spPr/>
    </dgm:pt>
    <dgm:pt modelId="{07EB9373-DD36-4A3E-BDC3-9258C1DACCD7}" type="pres">
      <dgm:prSet presAssocID="{C866CD31-322A-4364-B37A-227990B01662}" presName="descendantText" presStyleLbl="alignAccFollowNode1" presStyleIdx="8" presStyleCnt="10">
        <dgm:presLayoutVars>
          <dgm:bulletEnabled/>
        </dgm:presLayoutVars>
      </dgm:prSet>
      <dgm:spPr/>
    </dgm:pt>
    <dgm:pt modelId="{75CD28EC-1965-4018-AC6C-B46310336B9C}" type="pres">
      <dgm:prSet presAssocID="{27923C42-8BA1-4C28-85A3-594C9448531D}" presName="sp" presStyleCnt="0"/>
      <dgm:spPr/>
    </dgm:pt>
    <dgm:pt modelId="{32AB6DE9-8FC2-47A7-9332-A175155FECAC}" type="pres">
      <dgm:prSet presAssocID="{C2F1707E-25E5-463C-AB16-69CBB426C682}" presName="linNode" presStyleCnt="0"/>
      <dgm:spPr/>
    </dgm:pt>
    <dgm:pt modelId="{2A717CF6-8366-4750-825D-17427F380B96}" type="pres">
      <dgm:prSet presAssocID="{C2F1707E-25E5-463C-AB16-69CBB426C682}" presName="parentText" presStyleLbl="alignNode1" presStyleIdx="9" presStyleCnt="10">
        <dgm:presLayoutVars>
          <dgm:chMax val="1"/>
          <dgm:bulletEnabled/>
        </dgm:presLayoutVars>
      </dgm:prSet>
      <dgm:spPr/>
    </dgm:pt>
    <dgm:pt modelId="{D0414C67-5561-416A-85DF-6F4FD8B11EB2}" type="pres">
      <dgm:prSet presAssocID="{C2F1707E-25E5-463C-AB16-69CBB426C682}" presName="descendantText" presStyleLbl="alignAccFollowNode1" presStyleIdx="9" presStyleCnt="10">
        <dgm:presLayoutVars>
          <dgm:bulletEnabled/>
        </dgm:presLayoutVars>
      </dgm:prSet>
      <dgm:spPr/>
    </dgm:pt>
  </dgm:ptLst>
  <dgm:cxnLst>
    <dgm:cxn modelId="{71BF8103-AEB3-45E3-B78B-CE677ADBB560}" srcId="{656FF72B-C7FB-4B77-91AB-CA63BD92FD0D}" destId="{34EAF5D0-9617-429D-AC85-B404E1A782A2}" srcOrd="0" destOrd="0" parTransId="{895A8357-B6AC-478A-8A99-237CAE04F7BD}" sibTransId="{0278DBCC-8FB6-4A55-ABBA-2DC32CC9D3A8}"/>
    <dgm:cxn modelId="{54E71612-673B-4A08-8998-408B138096FD}" type="presOf" srcId="{C2F1707E-25E5-463C-AB16-69CBB426C682}" destId="{2A717CF6-8366-4750-825D-17427F380B96}" srcOrd="0" destOrd="0" presId="urn:microsoft.com/office/officeart/2016/7/layout/VerticalSolidActionList"/>
    <dgm:cxn modelId="{69825C17-6953-42EA-A684-2D6956E57C2D}" srcId="{3CAE9D61-327C-4246-AC05-EE73C413178B}" destId="{7F41322C-F077-4D98-8B9E-68193EAFF60C}" srcOrd="0" destOrd="0" parTransId="{91E30825-6CAE-419D-9240-FE030CA06BD1}" sibTransId="{E8A95D10-B636-4718-97E8-4C740CE67DF3}"/>
    <dgm:cxn modelId="{FFE52D1F-CAD6-4D27-8222-EED03B93895D}" srcId="{04143E4F-F5F7-4E86-AFDE-5B4C1158FB56}" destId="{1E31E45B-C41B-4074-92D9-AA64DB321768}" srcOrd="0" destOrd="0" parTransId="{32EE96D0-8364-45D3-9413-6C15B42309AE}" sibTransId="{6F5FA35D-4359-4CB0-B8D2-66812C51840D}"/>
    <dgm:cxn modelId="{22086D20-FFBC-4FD9-A046-5DD02AC556CB}" type="presOf" srcId="{A35D3641-8617-4953-8694-9E509E1684ED}" destId="{730FAAE1-C81C-4E78-873B-120EB3F7363C}" srcOrd="0" destOrd="0" presId="urn:microsoft.com/office/officeart/2016/7/layout/VerticalSolidActionList"/>
    <dgm:cxn modelId="{A83C9E24-18DB-4DB3-BD0C-AFF541DC376E}" srcId="{04143E4F-F5F7-4E86-AFDE-5B4C1158FB56}" destId="{8C22E9AF-DE6F-4BD7-ACEC-6C3A150E956A}" srcOrd="2" destOrd="0" parTransId="{755110BF-CB85-4B55-A5AA-855CD41CCFDD}" sibTransId="{4BA42440-2ECF-4310-9EFC-46CF4C03801D}"/>
    <dgm:cxn modelId="{DEE74C31-9996-472F-B124-CFFFBF0F6655}" type="presOf" srcId="{2A1DFE30-91BF-423D-BC74-6E3523B0D2D3}" destId="{D0414C67-5561-416A-85DF-6F4FD8B11EB2}" srcOrd="0" destOrd="0" presId="urn:microsoft.com/office/officeart/2016/7/layout/VerticalSolidActionList"/>
    <dgm:cxn modelId="{97EDC936-9CDA-4C88-88A2-34A1BA47881A}" srcId="{04143E4F-F5F7-4E86-AFDE-5B4C1158FB56}" destId="{016E992A-B1DA-47F0-8EB3-EDC0434F0894}" srcOrd="1" destOrd="0" parTransId="{FF6E8087-CB58-436F-AA60-B5FE074974F1}" sibTransId="{3CBE4982-521F-462A-9EE4-C9C71EE2DE84}"/>
    <dgm:cxn modelId="{C64C4A5F-8F43-49EF-9EF7-03C80910809B}" srcId="{016E992A-B1DA-47F0-8EB3-EDC0434F0894}" destId="{1985B35F-6E97-46FE-8D98-5F3B61FF0165}" srcOrd="0" destOrd="0" parTransId="{13B2FDCF-7711-4A15-84B6-C4F6DB627882}" sibTransId="{8ADFC41B-441C-4341-A86A-4A39495CB288}"/>
    <dgm:cxn modelId="{18E8A75F-E4B2-4951-BC35-6114800F82A2}" type="presOf" srcId="{C866CD31-322A-4364-B37A-227990B01662}" destId="{AB49B8FF-2EFD-4F2F-9F41-74AF851A3D92}" srcOrd="0" destOrd="0" presId="urn:microsoft.com/office/officeart/2016/7/layout/VerticalSolidActionList"/>
    <dgm:cxn modelId="{D99C0642-4E35-4243-B9F2-26383D116F35}" srcId="{04143E4F-F5F7-4E86-AFDE-5B4C1158FB56}" destId="{C856DFF9-446B-453F-AE51-E8D17B386CDA}" srcOrd="4" destOrd="0" parTransId="{B77FDD9E-4773-400B-9A6B-1B08CF7E6123}" sibTransId="{0389DD8E-BB0C-4DFD-99B4-606AE0E7184C}"/>
    <dgm:cxn modelId="{96210842-4DDF-43C1-B250-D86C2D4FBF54}" type="presOf" srcId="{CFB9C4FC-F542-41AB-A660-CC7E67841CD8}" destId="{D4727557-084F-4589-8DEA-C5EC664CADAA}" srcOrd="0" destOrd="0" presId="urn:microsoft.com/office/officeart/2016/7/layout/VerticalSolidActionList"/>
    <dgm:cxn modelId="{A4CAAD62-1232-4EEC-968D-9C589B43507D}" srcId="{8C22E9AF-DE6F-4BD7-ACEC-6C3A150E956A}" destId="{A35D3641-8617-4953-8694-9E509E1684ED}" srcOrd="0" destOrd="0" parTransId="{B21D4A8E-00B7-41AF-A91B-154FD72895ED}" sibTransId="{F10FFBC8-7CA6-4E8C-94CC-C7FBEDDC6B52}"/>
    <dgm:cxn modelId="{AE2E9D64-73DC-48A9-AB15-6427D2F728C2}" type="presOf" srcId="{3431433B-2946-4436-AF78-F09209A840CD}" destId="{18D275A3-4DA1-458A-B93F-1839CA7703B1}" srcOrd="0" destOrd="0" presId="urn:microsoft.com/office/officeart/2016/7/layout/VerticalSolidActionList"/>
    <dgm:cxn modelId="{D34D1248-D203-4095-8C1A-023526CFD9A8}" srcId="{04143E4F-F5F7-4E86-AFDE-5B4C1158FB56}" destId="{C2F1707E-25E5-463C-AB16-69CBB426C682}" srcOrd="9" destOrd="0" parTransId="{43BDC4EE-8315-4AE4-B93F-50677D4678DD}" sibTransId="{9AB36181-F5D9-4B97-BC4A-9FB5A998859F}"/>
    <dgm:cxn modelId="{1B75316B-03F9-457C-90BD-DA2B91E3EF68}" type="presOf" srcId="{8C22E9AF-DE6F-4BD7-ACEC-6C3A150E956A}" destId="{5BB8C10E-F358-43B0-AECF-576B236B5DDA}" srcOrd="0" destOrd="0" presId="urn:microsoft.com/office/officeart/2016/7/layout/VerticalSolidActionList"/>
    <dgm:cxn modelId="{AD13876C-0D04-432C-9B45-CF4DBA8A2BC1}" type="presOf" srcId="{A76C5D9C-19E2-49E2-98AB-6A1539DE87C5}" destId="{A2146660-A6D9-4D99-B320-961C0EAB9979}" srcOrd="0" destOrd="0" presId="urn:microsoft.com/office/officeart/2016/7/layout/VerticalSolidActionList"/>
    <dgm:cxn modelId="{551BE46F-5A28-419F-844C-711FF802D928}" srcId="{04143E4F-F5F7-4E86-AFDE-5B4C1158FB56}" destId="{BA6314D5-47BA-43A1-A94A-F9DB20BBFBB5}" srcOrd="3" destOrd="0" parTransId="{3D03DEF5-F19E-4F7F-ACCF-E2507E4734C7}" sibTransId="{F3AB1281-23BF-4661-A94F-6C17F532B197}"/>
    <dgm:cxn modelId="{345C3551-03F3-46E2-B1BE-B4C624360FB2}" srcId="{3431433B-2946-4436-AF78-F09209A840CD}" destId="{92BF144D-90A6-4C3D-BD75-C8D04D1526EC}" srcOrd="0" destOrd="0" parTransId="{7E20C76C-ED09-47FC-A758-054B45A391A8}" sibTransId="{57358719-2008-4011-8A00-B0E0F5AA16D6}"/>
    <dgm:cxn modelId="{D1154A75-07E6-4688-A33B-E372B4BC2460}" type="presOf" srcId="{BA6314D5-47BA-43A1-A94A-F9DB20BBFBB5}" destId="{02192588-E51E-4431-9C11-585C3E2A20EB}" srcOrd="0" destOrd="0" presId="urn:microsoft.com/office/officeart/2016/7/layout/VerticalSolidActionList"/>
    <dgm:cxn modelId="{6B518275-7BE7-40FD-B87C-9CBD5B99C0BD}" srcId="{C866CD31-322A-4364-B37A-227990B01662}" destId="{722A4524-84E8-4066-BF2E-65E69AD7EC01}" srcOrd="0" destOrd="0" parTransId="{A36BA39A-268D-424A-BDAA-60EE264F1970}" sibTransId="{815180C2-9DBE-4DBD-9BBE-0E382B4CB47E}"/>
    <dgm:cxn modelId="{757B7D7D-51AF-48D1-96C3-79B013392F31}" type="presOf" srcId="{016E992A-B1DA-47F0-8EB3-EDC0434F0894}" destId="{9DB7BE45-A743-48AF-BBE0-910FEA3CA143}" srcOrd="0" destOrd="0" presId="urn:microsoft.com/office/officeart/2016/7/layout/VerticalSolidActionList"/>
    <dgm:cxn modelId="{2EFF9388-6C6C-45E8-BBD0-A2F2A60A8AE9}" type="presOf" srcId="{1985B35F-6E97-46FE-8D98-5F3B61FF0165}" destId="{655BCF21-80BE-4AF3-900B-9E78B7D8C6C9}" srcOrd="0" destOrd="0" presId="urn:microsoft.com/office/officeart/2016/7/layout/VerticalSolidActionList"/>
    <dgm:cxn modelId="{5AB8CB99-9FF8-447E-B22D-7EE096079766}" type="presOf" srcId="{3CAE9D61-327C-4246-AC05-EE73C413178B}" destId="{396293EF-22B6-484D-A4C4-05F9F0956B43}" srcOrd="0" destOrd="0" presId="urn:microsoft.com/office/officeart/2016/7/layout/VerticalSolidActionList"/>
    <dgm:cxn modelId="{1353F4A2-A8DF-457E-823E-0585AD729789}" srcId="{BA6314D5-47BA-43A1-A94A-F9DB20BBFBB5}" destId="{CFB9C4FC-F542-41AB-A660-CC7E67841CD8}" srcOrd="0" destOrd="0" parTransId="{1EC82A4B-BD57-4BCF-BED3-05D97305203D}" sibTransId="{5AA078A0-3F25-4C73-93D1-43A76084E4AE}"/>
    <dgm:cxn modelId="{A9B564A6-3077-4255-943E-B0873BC73FA9}" type="presOf" srcId="{C856DFF9-446B-453F-AE51-E8D17B386CDA}" destId="{79116AD6-56FF-4E31-A1BA-F0C4F1865AE4}" srcOrd="0" destOrd="0" presId="urn:microsoft.com/office/officeart/2016/7/layout/VerticalSolidActionList"/>
    <dgm:cxn modelId="{608688A9-1078-4144-ACC7-5EB5171346CE}" type="presOf" srcId="{F18967F0-806C-4AAC-B35A-5990984753FA}" destId="{DF053F02-1AE4-432D-914D-7B5BE66E4B5C}" srcOrd="0" destOrd="0" presId="urn:microsoft.com/office/officeart/2016/7/layout/VerticalSolidActionList"/>
    <dgm:cxn modelId="{44B8E9B2-E990-41BB-A8E5-11171771E2FF}" type="presOf" srcId="{7F41322C-F077-4D98-8B9E-68193EAFF60C}" destId="{A01C998F-FF97-48CF-A7DF-9E5E7360F66E}" srcOrd="0" destOrd="0" presId="urn:microsoft.com/office/officeart/2016/7/layout/VerticalSolidActionList"/>
    <dgm:cxn modelId="{D11F65B7-2162-48A2-BBA9-6333EE5674D4}" srcId="{1E31E45B-C41B-4074-92D9-AA64DB321768}" destId="{F18967F0-806C-4AAC-B35A-5990984753FA}" srcOrd="0" destOrd="0" parTransId="{9D96C882-3488-46D9-BAC4-3DE4F5B259C2}" sibTransId="{ADFE0463-FAF8-4F5C-9E62-FB854AA7CBAC}"/>
    <dgm:cxn modelId="{5D10C6B8-25AC-4579-8A39-37AA3E04571D}" srcId="{04143E4F-F5F7-4E86-AFDE-5B4C1158FB56}" destId="{3CAE9D61-327C-4246-AC05-EE73C413178B}" srcOrd="5" destOrd="0" parTransId="{9904E907-7302-4EBA-81D0-07E26FABDB14}" sibTransId="{A1BD7BED-5487-4758-874D-55CC58208F91}"/>
    <dgm:cxn modelId="{9C32A1BF-CEC3-4C89-9E72-D52B2E669A31}" type="presOf" srcId="{1E31E45B-C41B-4074-92D9-AA64DB321768}" destId="{E5CE8191-072A-49DB-92E8-A22241FD834A}" srcOrd="0" destOrd="0" presId="urn:microsoft.com/office/officeart/2016/7/layout/VerticalSolidActionList"/>
    <dgm:cxn modelId="{C17FA7CC-2E48-4314-9905-8C62FAE6588E}" srcId="{04143E4F-F5F7-4E86-AFDE-5B4C1158FB56}" destId="{3431433B-2946-4436-AF78-F09209A840CD}" srcOrd="7" destOrd="0" parTransId="{75AEBCBB-A5E0-4F75-91EC-556D10DDDF2D}" sibTransId="{6604DD53-CACA-4E20-BE74-CA3CF838AEAB}"/>
    <dgm:cxn modelId="{A4D339CE-40C4-44FC-9D48-D30B1880EB5D}" type="presOf" srcId="{656FF72B-C7FB-4B77-91AB-CA63BD92FD0D}" destId="{B5498462-AF4A-4DBC-84B7-443EC07BBE41}" srcOrd="0" destOrd="0" presId="urn:microsoft.com/office/officeart/2016/7/layout/VerticalSolidActionList"/>
    <dgm:cxn modelId="{3A9E53D2-25DA-47B1-A023-C3DF3C612B24}" srcId="{C2F1707E-25E5-463C-AB16-69CBB426C682}" destId="{2A1DFE30-91BF-423D-BC74-6E3523B0D2D3}" srcOrd="0" destOrd="0" parTransId="{05413266-9A7E-4C1F-BE8C-971F11B6E47A}" sibTransId="{0CAD5CCA-A734-429D-8E96-4967A32277F2}"/>
    <dgm:cxn modelId="{7DC706D6-A3DA-4A74-B9A7-77E06A7B52C0}" srcId="{04143E4F-F5F7-4E86-AFDE-5B4C1158FB56}" destId="{656FF72B-C7FB-4B77-91AB-CA63BD92FD0D}" srcOrd="6" destOrd="0" parTransId="{4AA5EFBE-1055-487D-9B62-F72A07EBFA16}" sibTransId="{3DAE741C-A777-4250-B94F-49F42661CD57}"/>
    <dgm:cxn modelId="{B037B4D6-F4E9-4F4E-95D8-501C2115602E}" type="presOf" srcId="{722A4524-84E8-4066-BF2E-65E69AD7EC01}" destId="{07EB9373-DD36-4A3E-BDC3-9258C1DACCD7}" srcOrd="0" destOrd="0" presId="urn:microsoft.com/office/officeart/2016/7/layout/VerticalSolidActionList"/>
    <dgm:cxn modelId="{A8A1D4DA-32A3-44E0-9E70-CF69DD2300C7}" type="presOf" srcId="{04143E4F-F5F7-4E86-AFDE-5B4C1158FB56}" destId="{28E45A04-9C30-4D9B-8853-515386F3D431}" srcOrd="0" destOrd="0" presId="urn:microsoft.com/office/officeart/2016/7/layout/VerticalSolidActionList"/>
    <dgm:cxn modelId="{0F9E85DD-6991-4DF2-97CF-C541907FCA2D}" srcId="{C856DFF9-446B-453F-AE51-E8D17B386CDA}" destId="{A76C5D9C-19E2-49E2-98AB-6A1539DE87C5}" srcOrd="0" destOrd="0" parTransId="{C2097993-4E8D-4456-A8C3-53C983A1DF60}" sibTransId="{1235716E-75F7-4985-BDB0-BBA14D2C923B}"/>
    <dgm:cxn modelId="{87FBE4E7-63D0-4EA3-86AE-7C204A5C268E}" srcId="{04143E4F-F5F7-4E86-AFDE-5B4C1158FB56}" destId="{C866CD31-322A-4364-B37A-227990B01662}" srcOrd="8" destOrd="0" parTransId="{0B994BEE-3CC2-48DA-AFCE-AEB078690812}" sibTransId="{27923C42-8BA1-4C28-85A3-594C9448531D}"/>
    <dgm:cxn modelId="{8C5739FB-EA40-4935-B03B-000DE390040D}" type="presOf" srcId="{92BF144D-90A6-4C3D-BD75-C8D04D1526EC}" destId="{7261E300-3B3A-4170-9CBC-8DABAC1C358F}" srcOrd="0" destOrd="0" presId="urn:microsoft.com/office/officeart/2016/7/layout/VerticalSolidActionList"/>
    <dgm:cxn modelId="{B53DAEFD-4699-4E6D-9433-1785FDC03F3B}" type="presOf" srcId="{34EAF5D0-9617-429D-AC85-B404E1A782A2}" destId="{DE77C6A9-29C9-4002-8E2D-108FA5110467}" srcOrd="0" destOrd="0" presId="urn:microsoft.com/office/officeart/2016/7/layout/VerticalSolidActionList"/>
    <dgm:cxn modelId="{813462A8-535E-46B4-A327-6D1022026C3F}" type="presParOf" srcId="{28E45A04-9C30-4D9B-8853-515386F3D431}" destId="{2451FEB3-E817-462F-A35F-7E741B8CF1FE}" srcOrd="0" destOrd="0" presId="urn:microsoft.com/office/officeart/2016/7/layout/VerticalSolidActionList"/>
    <dgm:cxn modelId="{5AD52CF8-D30E-4F8B-B485-9BF21D5EE731}" type="presParOf" srcId="{2451FEB3-E817-462F-A35F-7E741B8CF1FE}" destId="{E5CE8191-072A-49DB-92E8-A22241FD834A}" srcOrd="0" destOrd="0" presId="urn:microsoft.com/office/officeart/2016/7/layout/VerticalSolidActionList"/>
    <dgm:cxn modelId="{9A066080-5EB1-46D0-A2B3-FECF6E270ED6}" type="presParOf" srcId="{2451FEB3-E817-462F-A35F-7E741B8CF1FE}" destId="{DF053F02-1AE4-432D-914D-7B5BE66E4B5C}" srcOrd="1" destOrd="0" presId="urn:microsoft.com/office/officeart/2016/7/layout/VerticalSolidActionList"/>
    <dgm:cxn modelId="{9C1B403A-63B8-4BF3-94A9-6EF44BF12CD6}" type="presParOf" srcId="{28E45A04-9C30-4D9B-8853-515386F3D431}" destId="{BEEA96EF-BDA8-47BE-958C-29AA2E1FFA51}" srcOrd="1" destOrd="0" presId="urn:microsoft.com/office/officeart/2016/7/layout/VerticalSolidActionList"/>
    <dgm:cxn modelId="{E7E45815-934B-4F41-9E10-4AD38813C604}" type="presParOf" srcId="{28E45A04-9C30-4D9B-8853-515386F3D431}" destId="{DFB6A816-D428-4DA4-B002-5B520117AA21}" srcOrd="2" destOrd="0" presId="urn:microsoft.com/office/officeart/2016/7/layout/VerticalSolidActionList"/>
    <dgm:cxn modelId="{617955E0-9F38-4808-9041-E585F8AC2AF9}" type="presParOf" srcId="{DFB6A816-D428-4DA4-B002-5B520117AA21}" destId="{9DB7BE45-A743-48AF-BBE0-910FEA3CA143}" srcOrd="0" destOrd="0" presId="urn:microsoft.com/office/officeart/2016/7/layout/VerticalSolidActionList"/>
    <dgm:cxn modelId="{CD284958-5614-4799-89B8-FE147C61A748}" type="presParOf" srcId="{DFB6A816-D428-4DA4-B002-5B520117AA21}" destId="{655BCF21-80BE-4AF3-900B-9E78B7D8C6C9}" srcOrd="1" destOrd="0" presId="urn:microsoft.com/office/officeart/2016/7/layout/VerticalSolidActionList"/>
    <dgm:cxn modelId="{3616C9DC-CBDA-4E64-B329-210E73FF3992}" type="presParOf" srcId="{28E45A04-9C30-4D9B-8853-515386F3D431}" destId="{631A355D-61D2-4D6C-8119-447384CAC906}" srcOrd="3" destOrd="0" presId="urn:microsoft.com/office/officeart/2016/7/layout/VerticalSolidActionList"/>
    <dgm:cxn modelId="{85041D23-E016-4BDE-93E7-E70428DAC403}" type="presParOf" srcId="{28E45A04-9C30-4D9B-8853-515386F3D431}" destId="{CE6E17CA-B74C-4031-8580-4043DBE80A6C}" srcOrd="4" destOrd="0" presId="urn:microsoft.com/office/officeart/2016/7/layout/VerticalSolidActionList"/>
    <dgm:cxn modelId="{42154FF0-38B8-4975-8D3F-C21AFD529B23}" type="presParOf" srcId="{CE6E17CA-B74C-4031-8580-4043DBE80A6C}" destId="{5BB8C10E-F358-43B0-AECF-576B236B5DDA}" srcOrd="0" destOrd="0" presId="urn:microsoft.com/office/officeart/2016/7/layout/VerticalSolidActionList"/>
    <dgm:cxn modelId="{36B015A4-9E45-422F-B2F8-B1DDCADFA376}" type="presParOf" srcId="{CE6E17CA-B74C-4031-8580-4043DBE80A6C}" destId="{730FAAE1-C81C-4E78-873B-120EB3F7363C}" srcOrd="1" destOrd="0" presId="urn:microsoft.com/office/officeart/2016/7/layout/VerticalSolidActionList"/>
    <dgm:cxn modelId="{7954D8B3-28D6-41C5-8EA8-A9AFB4A88EAC}" type="presParOf" srcId="{28E45A04-9C30-4D9B-8853-515386F3D431}" destId="{F1280B49-E390-4309-9666-E6A8EEA256F6}" srcOrd="5" destOrd="0" presId="urn:microsoft.com/office/officeart/2016/7/layout/VerticalSolidActionList"/>
    <dgm:cxn modelId="{C920CF65-E064-431C-AB1E-55F5430236E5}" type="presParOf" srcId="{28E45A04-9C30-4D9B-8853-515386F3D431}" destId="{79060C96-13AF-4BEF-8715-AC9EE3F3D765}" srcOrd="6" destOrd="0" presId="urn:microsoft.com/office/officeart/2016/7/layout/VerticalSolidActionList"/>
    <dgm:cxn modelId="{04C21A01-EC31-4FC4-AF0E-10D41C815CC3}" type="presParOf" srcId="{79060C96-13AF-4BEF-8715-AC9EE3F3D765}" destId="{02192588-E51E-4431-9C11-585C3E2A20EB}" srcOrd="0" destOrd="0" presId="urn:microsoft.com/office/officeart/2016/7/layout/VerticalSolidActionList"/>
    <dgm:cxn modelId="{2A7BD362-E8C5-4B5B-B655-2CEFE66BEA98}" type="presParOf" srcId="{79060C96-13AF-4BEF-8715-AC9EE3F3D765}" destId="{D4727557-084F-4589-8DEA-C5EC664CADAA}" srcOrd="1" destOrd="0" presId="urn:microsoft.com/office/officeart/2016/7/layout/VerticalSolidActionList"/>
    <dgm:cxn modelId="{0A59BFD2-6AF4-465B-9082-54227C18EF9F}" type="presParOf" srcId="{28E45A04-9C30-4D9B-8853-515386F3D431}" destId="{28EF6EE6-BAFE-4064-AF46-1E3B4481E291}" srcOrd="7" destOrd="0" presId="urn:microsoft.com/office/officeart/2016/7/layout/VerticalSolidActionList"/>
    <dgm:cxn modelId="{5A27F672-6C02-4DDA-9E95-E66DBFC0389E}" type="presParOf" srcId="{28E45A04-9C30-4D9B-8853-515386F3D431}" destId="{7FE38E5E-5E6E-482B-85A6-C8EB4BEC4379}" srcOrd="8" destOrd="0" presId="urn:microsoft.com/office/officeart/2016/7/layout/VerticalSolidActionList"/>
    <dgm:cxn modelId="{6FA52192-8481-47AC-AD9D-B32AA9934677}" type="presParOf" srcId="{7FE38E5E-5E6E-482B-85A6-C8EB4BEC4379}" destId="{79116AD6-56FF-4E31-A1BA-F0C4F1865AE4}" srcOrd="0" destOrd="0" presId="urn:microsoft.com/office/officeart/2016/7/layout/VerticalSolidActionList"/>
    <dgm:cxn modelId="{D25DDF29-A4A0-468F-9572-3FD03428290E}" type="presParOf" srcId="{7FE38E5E-5E6E-482B-85A6-C8EB4BEC4379}" destId="{A2146660-A6D9-4D99-B320-961C0EAB9979}" srcOrd="1" destOrd="0" presId="urn:microsoft.com/office/officeart/2016/7/layout/VerticalSolidActionList"/>
    <dgm:cxn modelId="{DD310403-3BC4-4B78-9CF7-4F1FFC869C41}" type="presParOf" srcId="{28E45A04-9C30-4D9B-8853-515386F3D431}" destId="{285B9853-36EA-4362-AFF0-D6A80F373118}" srcOrd="9" destOrd="0" presId="urn:microsoft.com/office/officeart/2016/7/layout/VerticalSolidActionList"/>
    <dgm:cxn modelId="{BA1DEB18-3E19-4577-B6F8-6F7D9CF266C8}" type="presParOf" srcId="{28E45A04-9C30-4D9B-8853-515386F3D431}" destId="{A77AA9A4-95AF-4C25-9C52-B4568B322119}" srcOrd="10" destOrd="0" presId="urn:microsoft.com/office/officeart/2016/7/layout/VerticalSolidActionList"/>
    <dgm:cxn modelId="{3517F61F-D903-42AE-B400-76A606982779}" type="presParOf" srcId="{A77AA9A4-95AF-4C25-9C52-B4568B322119}" destId="{396293EF-22B6-484D-A4C4-05F9F0956B43}" srcOrd="0" destOrd="0" presId="urn:microsoft.com/office/officeart/2016/7/layout/VerticalSolidActionList"/>
    <dgm:cxn modelId="{3188781D-DA8C-4DC5-9F73-222F283F8AE4}" type="presParOf" srcId="{A77AA9A4-95AF-4C25-9C52-B4568B322119}" destId="{A01C998F-FF97-48CF-A7DF-9E5E7360F66E}" srcOrd="1" destOrd="0" presId="urn:microsoft.com/office/officeart/2016/7/layout/VerticalSolidActionList"/>
    <dgm:cxn modelId="{609E6483-E25C-4BFD-AC26-5FD51BBCE05F}" type="presParOf" srcId="{28E45A04-9C30-4D9B-8853-515386F3D431}" destId="{A307646E-0F23-49BF-BCEC-56A851B29871}" srcOrd="11" destOrd="0" presId="urn:microsoft.com/office/officeart/2016/7/layout/VerticalSolidActionList"/>
    <dgm:cxn modelId="{E77261C2-E2EC-48D3-8ADA-EC3277959786}" type="presParOf" srcId="{28E45A04-9C30-4D9B-8853-515386F3D431}" destId="{3454F5FA-65E2-470E-9BE9-D1D45187F199}" srcOrd="12" destOrd="0" presId="urn:microsoft.com/office/officeart/2016/7/layout/VerticalSolidActionList"/>
    <dgm:cxn modelId="{A44A640B-9A0F-4495-B88B-6C59C4F33D8E}" type="presParOf" srcId="{3454F5FA-65E2-470E-9BE9-D1D45187F199}" destId="{B5498462-AF4A-4DBC-84B7-443EC07BBE41}" srcOrd="0" destOrd="0" presId="urn:microsoft.com/office/officeart/2016/7/layout/VerticalSolidActionList"/>
    <dgm:cxn modelId="{717D089D-F32F-41C8-980A-74A2DB517A55}" type="presParOf" srcId="{3454F5FA-65E2-470E-9BE9-D1D45187F199}" destId="{DE77C6A9-29C9-4002-8E2D-108FA5110467}" srcOrd="1" destOrd="0" presId="urn:microsoft.com/office/officeart/2016/7/layout/VerticalSolidActionList"/>
    <dgm:cxn modelId="{1AF1CA44-0456-4A8F-BB63-63F9FC9F4786}" type="presParOf" srcId="{28E45A04-9C30-4D9B-8853-515386F3D431}" destId="{BD716A16-75D3-4E90-9B17-A5613A07FDCE}" srcOrd="13" destOrd="0" presId="urn:microsoft.com/office/officeart/2016/7/layout/VerticalSolidActionList"/>
    <dgm:cxn modelId="{675DE5EA-6CA0-4CE8-A783-899313D4B2F7}" type="presParOf" srcId="{28E45A04-9C30-4D9B-8853-515386F3D431}" destId="{1539D36F-69CF-4DE1-AC7A-889B75483F6F}" srcOrd="14" destOrd="0" presId="urn:microsoft.com/office/officeart/2016/7/layout/VerticalSolidActionList"/>
    <dgm:cxn modelId="{532B6F0A-BE8A-42EB-AF78-4C23CAED8E3A}" type="presParOf" srcId="{1539D36F-69CF-4DE1-AC7A-889B75483F6F}" destId="{18D275A3-4DA1-458A-B93F-1839CA7703B1}" srcOrd="0" destOrd="0" presId="urn:microsoft.com/office/officeart/2016/7/layout/VerticalSolidActionList"/>
    <dgm:cxn modelId="{C5F83501-9A0E-4E59-AEA8-6187BC3AB78F}" type="presParOf" srcId="{1539D36F-69CF-4DE1-AC7A-889B75483F6F}" destId="{7261E300-3B3A-4170-9CBC-8DABAC1C358F}" srcOrd="1" destOrd="0" presId="urn:microsoft.com/office/officeart/2016/7/layout/VerticalSolidActionList"/>
    <dgm:cxn modelId="{9730FC72-C735-4792-93D5-7639D48D12A6}" type="presParOf" srcId="{28E45A04-9C30-4D9B-8853-515386F3D431}" destId="{5C378E8A-246E-40EB-B9ED-607C7DF05F44}" srcOrd="15" destOrd="0" presId="urn:microsoft.com/office/officeart/2016/7/layout/VerticalSolidActionList"/>
    <dgm:cxn modelId="{D92BD01E-804B-4DCE-B715-F6A706A4BE48}" type="presParOf" srcId="{28E45A04-9C30-4D9B-8853-515386F3D431}" destId="{15AADF27-BA8B-4583-B067-AD4939795CFE}" srcOrd="16" destOrd="0" presId="urn:microsoft.com/office/officeart/2016/7/layout/VerticalSolidActionList"/>
    <dgm:cxn modelId="{2CA7885A-029B-42BF-AE20-09D6FBE50708}" type="presParOf" srcId="{15AADF27-BA8B-4583-B067-AD4939795CFE}" destId="{AB49B8FF-2EFD-4F2F-9F41-74AF851A3D92}" srcOrd="0" destOrd="0" presId="urn:microsoft.com/office/officeart/2016/7/layout/VerticalSolidActionList"/>
    <dgm:cxn modelId="{33B282FF-D26F-42C2-9858-C3B01E361479}" type="presParOf" srcId="{15AADF27-BA8B-4583-B067-AD4939795CFE}" destId="{07EB9373-DD36-4A3E-BDC3-9258C1DACCD7}" srcOrd="1" destOrd="0" presId="urn:microsoft.com/office/officeart/2016/7/layout/VerticalSolidActionList"/>
    <dgm:cxn modelId="{6729D532-17C3-4AE7-AFF4-B0C7F8826613}" type="presParOf" srcId="{28E45A04-9C30-4D9B-8853-515386F3D431}" destId="{75CD28EC-1965-4018-AC6C-B46310336B9C}" srcOrd="17" destOrd="0" presId="urn:microsoft.com/office/officeart/2016/7/layout/VerticalSolidActionList"/>
    <dgm:cxn modelId="{C81EDEDF-A52D-4CE4-80F5-B0E1FDB41510}" type="presParOf" srcId="{28E45A04-9C30-4D9B-8853-515386F3D431}" destId="{32AB6DE9-8FC2-47A7-9332-A175155FECAC}" srcOrd="18" destOrd="0" presId="urn:microsoft.com/office/officeart/2016/7/layout/VerticalSolidActionList"/>
    <dgm:cxn modelId="{834C7B20-5D88-4FCA-9CA3-E36DFDE4308A}" type="presParOf" srcId="{32AB6DE9-8FC2-47A7-9332-A175155FECAC}" destId="{2A717CF6-8366-4750-825D-17427F380B96}" srcOrd="0" destOrd="0" presId="urn:microsoft.com/office/officeart/2016/7/layout/VerticalSolidActionList"/>
    <dgm:cxn modelId="{841EC7CE-CBA0-4ED8-A8A8-061AE89EFCC7}" type="presParOf" srcId="{32AB6DE9-8FC2-47A7-9332-A175155FECAC}" destId="{D0414C67-5561-416A-85DF-6F4FD8B11EB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492ECE-2861-4F38-9ABF-142E206957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1551F9E-8AB8-4118-AA9B-9238D53E3CCC}">
      <dgm:prSet/>
      <dgm:spPr/>
      <dgm:t>
        <a:bodyPr/>
        <a:lstStyle/>
        <a:p>
          <a:r>
            <a:rPr lang="en-US" dirty="0"/>
            <a:t>F</a:t>
          </a:r>
          <a:r>
            <a:rPr lang="en-US" b="0" i="0" dirty="0"/>
            <a:t>irst national cohort study in any specialty that follows an entire year of residency graduates by assessing program director perspectives on their training, including program structures and processes, and then linking this to graduate survey data that includes post-graduation practice patterns and outcomes</a:t>
          </a:r>
          <a:r>
            <a:rPr lang="en-US" dirty="0"/>
            <a:t>.</a:t>
          </a:r>
        </a:p>
      </dgm:t>
    </dgm:pt>
    <dgm:pt modelId="{E048F528-9E40-4C08-9301-863BD5690DF3}" type="parTrans" cxnId="{102449F6-5FCA-4F6A-95C1-A773B36E1FB0}">
      <dgm:prSet/>
      <dgm:spPr/>
      <dgm:t>
        <a:bodyPr/>
        <a:lstStyle/>
        <a:p>
          <a:endParaRPr lang="en-US"/>
        </a:p>
      </dgm:t>
    </dgm:pt>
    <dgm:pt modelId="{73C85D1F-EFC4-4985-9467-AF1105C6EDA6}" type="sibTrans" cxnId="{102449F6-5FCA-4F6A-95C1-A773B36E1FB0}">
      <dgm:prSet/>
      <dgm:spPr/>
      <dgm:t>
        <a:bodyPr/>
        <a:lstStyle/>
        <a:p>
          <a:endParaRPr lang="en-US"/>
        </a:p>
      </dgm:t>
    </dgm:pt>
    <dgm:pt modelId="{B0E29AFE-E3CF-4B17-8231-872CAAA79A75}">
      <dgm:prSet/>
      <dgm:spPr/>
      <dgm:t>
        <a:bodyPr/>
        <a:lstStyle/>
        <a:p>
          <a:r>
            <a:rPr lang="en-US" dirty="0"/>
            <a:t>F</a:t>
          </a:r>
          <a:r>
            <a:rPr lang="en-US" b="0" i="0" dirty="0"/>
            <a:t>indings from this project can help inform program directors around what resident structures and processes to prioritize as they develop new programs or redesign programs with the opportunities provided by the new ACGME requirements so that they graduate family physicians who will practice in locations and scope of practice that their communities need.  </a:t>
          </a:r>
          <a:endParaRPr lang="en-US" dirty="0"/>
        </a:p>
      </dgm:t>
    </dgm:pt>
    <dgm:pt modelId="{178B3647-F300-4F18-96F4-F72DEE50CC74}" type="parTrans" cxnId="{511D3A30-CDCF-4676-8639-FC85244715D7}">
      <dgm:prSet/>
      <dgm:spPr/>
      <dgm:t>
        <a:bodyPr/>
        <a:lstStyle/>
        <a:p>
          <a:endParaRPr lang="en-US"/>
        </a:p>
      </dgm:t>
    </dgm:pt>
    <dgm:pt modelId="{34D24B8C-B9AE-4E84-95B3-73B92604FF5B}" type="sibTrans" cxnId="{511D3A30-CDCF-4676-8639-FC85244715D7}">
      <dgm:prSet/>
      <dgm:spPr/>
      <dgm:t>
        <a:bodyPr/>
        <a:lstStyle/>
        <a:p>
          <a:endParaRPr lang="en-US"/>
        </a:p>
      </dgm:t>
    </dgm:pt>
    <dgm:pt modelId="{7E94F1DA-4224-4025-989E-0693775B5146}" type="pres">
      <dgm:prSet presAssocID="{C7492ECE-2861-4F38-9ABF-142E206957AB}" presName="linear" presStyleCnt="0">
        <dgm:presLayoutVars>
          <dgm:animLvl val="lvl"/>
          <dgm:resizeHandles val="exact"/>
        </dgm:presLayoutVars>
      </dgm:prSet>
      <dgm:spPr/>
    </dgm:pt>
    <dgm:pt modelId="{46ADBE06-D048-437B-9963-6520BEB8AC49}" type="pres">
      <dgm:prSet presAssocID="{F1551F9E-8AB8-4118-AA9B-9238D53E3CCC}" presName="parentText" presStyleLbl="node1" presStyleIdx="0" presStyleCnt="2" custScaleY="96365">
        <dgm:presLayoutVars>
          <dgm:chMax val="0"/>
          <dgm:bulletEnabled val="1"/>
        </dgm:presLayoutVars>
      </dgm:prSet>
      <dgm:spPr/>
    </dgm:pt>
    <dgm:pt modelId="{AC6C30CD-775A-4195-8E4B-90B0DCC137E8}" type="pres">
      <dgm:prSet presAssocID="{73C85D1F-EFC4-4985-9467-AF1105C6EDA6}" presName="spacer" presStyleCnt="0"/>
      <dgm:spPr/>
    </dgm:pt>
    <dgm:pt modelId="{970FCD93-E434-48DF-B3D2-2A3B13542A91}" type="pres">
      <dgm:prSet presAssocID="{B0E29AFE-E3CF-4B17-8231-872CAAA79A75}" presName="parentText" presStyleLbl="node1" presStyleIdx="1" presStyleCnt="2">
        <dgm:presLayoutVars>
          <dgm:chMax val="0"/>
          <dgm:bulletEnabled val="1"/>
        </dgm:presLayoutVars>
      </dgm:prSet>
      <dgm:spPr/>
    </dgm:pt>
  </dgm:ptLst>
  <dgm:cxnLst>
    <dgm:cxn modelId="{578D2627-B6D1-479D-AE69-2176C2618F42}" type="presOf" srcId="{C7492ECE-2861-4F38-9ABF-142E206957AB}" destId="{7E94F1DA-4224-4025-989E-0693775B5146}" srcOrd="0" destOrd="0" presId="urn:microsoft.com/office/officeart/2005/8/layout/vList2"/>
    <dgm:cxn modelId="{511D3A30-CDCF-4676-8639-FC85244715D7}" srcId="{C7492ECE-2861-4F38-9ABF-142E206957AB}" destId="{B0E29AFE-E3CF-4B17-8231-872CAAA79A75}" srcOrd="1" destOrd="0" parTransId="{178B3647-F300-4F18-96F4-F72DEE50CC74}" sibTransId="{34D24B8C-B9AE-4E84-95B3-73B92604FF5B}"/>
    <dgm:cxn modelId="{822CFC32-A643-4CC5-9516-798A176A44D4}" type="presOf" srcId="{F1551F9E-8AB8-4118-AA9B-9238D53E3CCC}" destId="{46ADBE06-D048-437B-9963-6520BEB8AC49}" srcOrd="0" destOrd="0" presId="urn:microsoft.com/office/officeart/2005/8/layout/vList2"/>
    <dgm:cxn modelId="{1A3B31D8-B62D-45F7-83F2-387F2B42ACC2}" type="presOf" srcId="{B0E29AFE-E3CF-4B17-8231-872CAAA79A75}" destId="{970FCD93-E434-48DF-B3D2-2A3B13542A91}" srcOrd="0" destOrd="0" presId="urn:microsoft.com/office/officeart/2005/8/layout/vList2"/>
    <dgm:cxn modelId="{102449F6-5FCA-4F6A-95C1-A773B36E1FB0}" srcId="{C7492ECE-2861-4F38-9ABF-142E206957AB}" destId="{F1551F9E-8AB8-4118-AA9B-9238D53E3CCC}" srcOrd="0" destOrd="0" parTransId="{E048F528-9E40-4C08-9301-863BD5690DF3}" sibTransId="{73C85D1F-EFC4-4985-9467-AF1105C6EDA6}"/>
    <dgm:cxn modelId="{03657104-29FB-41FD-8AD8-3175AFC1D2DC}" type="presParOf" srcId="{7E94F1DA-4224-4025-989E-0693775B5146}" destId="{46ADBE06-D048-437B-9963-6520BEB8AC49}" srcOrd="0" destOrd="0" presId="urn:microsoft.com/office/officeart/2005/8/layout/vList2"/>
    <dgm:cxn modelId="{6302108F-499B-465A-ABA5-1C71D36A8120}" type="presParOf" srcId="{7E94F1DA-4224-4025-989E-0693775B5146}" destId="{AC6C30CD-775A-4195-8E4B-90B0DCC137E8}" srcOrd="1" destOrd="0" presId="urn:microsoft.com/office/officeart/2005/8/layout/vList2"/>
    <dgm:cxn modelId="{BB3928B0-40BE-4A95-B0D6-A607A86ECAF5}" type="presParOf" srcId="{7E94F1DA-4224-4025-989E-0693775B5146}" destId="{970FCD93-E434-48DF-B3D2-2A3B13542A9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65D2BB-2976-4731-A164-E34B770464DC}"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A5868BBB-8452-4A52-B43A-057B389BAA78}">
      <dgm:prSet phldrT="[Text]"/>
      <dgm:spPr/>
      <dgm:t>
        <a:bodyPr/>
        <a:lstStyle/>
        <a:p>
          <a:r>
            <a:rPr lang="en-US" dirty="0"/>
            <a:t>Pre-Res</a:t>
          </a:r>
        </a:p>
      </dgm:t>
    </dgm:pt>
    <dgm:pt modelId="{006A83F2-607D-4F01-B06F-6DF115F94E68}" type="parTrans" cxnId="{6A29E5CE-701D-4038-BF4A-B6A722491CD7}">
      <dgm:prSet/>
      <dgm:spPr/>
      <dgm:t>
        <a:bodyPr/>
        <a:lstStyle/>
        <a:p>
          <a:endParaRPr lang="en-US"/>
        </a:p>
      </dgm:t>
    </dgm:pt>
    <dgm:pt modelId="{7DBEA74D-04D3-4AAC-876E-957C10753320}" type="sibTrans" cxnId="{6A29E5CE-701D-4038-BF4A-B6A722491CD7}">
      <dgm:prSet/>
      <dgm:spPr/>
      <dgm:t>
        <a:bodyPr/>
        <a:lstStyle/>
        <a:p>
          <a:endParaRPr lang="en-US"/>
        </a:p>
      </dgm:t>
    </dgm:pt>
    <dgm:pt modelId="{06AFA5C2-CEF0-4E0E-AB45-AD3A8C57ECEE}">
      <dgm:prSet phldrT="[Text]"/>
      <dgm:spPr/>
      <dgm:t>
        <a:bodyPr/>
        <a:lstStyle/>
        <a:p>
          <a:r>
            <a:rPr lang="en-US" dirty="0"/>
            <a:t>ERAS</a:t>
          </a:r>
        </a:p>
      </dgm:t>
    </dgm:pt>
    <dgm:pt modelId="{DC6851B2-81FA-4E7F-B608-9FF0BB8050E0}" type="parTrans" cxnId="{F989E614-C1E0-4827-A1DA-0597AC62E1E2}">
      <dgm:prSet/>
      <dgm:spPr/>
      <dgm:t>
        <a:bodyPr/>
        <a:lstStyle/>
        <a:p>
          <a:endParaRPr lang="en-US"/>
        </a:p>
      </dgm:t>
    </dgm:pt>
    <dgm:pt modelId="{0C791128-78A1-4ED8-BF32-142B92F827BB}" type="sibTrans" cxnId="{F989E614-C1E0-4827-A1DA-0597AC62E1E2}">
      <dgm:prSet/>
      <dgm:spPr/>
      <dgm:t>
        <a:bodyPr/>
        <a:lstStyle/>
        <a:p>
          <a:endParaRPr lang="en-US"/>
        </a:p>
      </dgm:t>
    </dgm:pt>
    <dgm:pt modelId="{D4DE8B03-80D1-4A2B-B055-873C693C2919}">
      <dgm:prSet phldrT="[Text]"/>
      <dgm:spPr/>
      <dgm:t>
        <a:bodyPr/>
        <a:lstStyle/>
        <a:p>
          <a:r>
            <a:rPr lang="en-US" dirty="0"/>
            <a:t>NRMP</a:t>
          </a:r>
        </a:p>
        <a:p>
          <a:r>
            <a:rPr lang="en-US" i="1" dirty="0">
              <a:solidFill>
                <a:srgbClr val="7030A0"/>
              </a:solidFill>
              <a:effectLst/>
            </a:rPr>
            <a:t>Medical School EPAs</a:t>
          </a:r>
        </a:p>
      </dgm:t>
    </dgm:pt>
    <dgm:pt modelId="{3B489953-E250-4806-8AE0-0142AEB44164}" type="parTrans" cxnId="{4D809366-AD9D-4646-A518-A89AF99870AB}">
      <dgm:prSet/>
      <dgm:spPr/>
      <dgm:t>
        <a:bodyPr/>
        <a:lstStyle/>
        <a:p>
          <a:endParaRPr lang="en-US"/>
        </a:p>
      </dgm:t>
    </dgm:pt>
    <dgm:pt modelId="{D2C9C413-44E7-4FE5-9D9E-56E6E2FEC307}" type="sibTrans" cxnId="{4D809366-AD9D-4646-A518-A89AF99870AB}">
      <dgm:prSet/>
      <dgm:spPr/>
      <dgm:t>
        <a:bodyPr/>
        <a:lstStyle/>
        <a:p>
          <a:endParaRPr lang="en-US"/>
        </a:p>
      </dgm:t>
    </dgm:pt>
    <dgm:pt modelId="{4F81523F-43E3-48CB-882A-9CD4F9457CA6}">
      <dgm:prSet phldrT="[Text]"/>
      <dgm:spPr/>
      <dgm:t>
        <a:bodyPr/>
        <a:lstStyle/>
        <a:p>
          <a:r>
            <a:rPr lang="en-US" dirty="0"/>
            <a:t>R1</a:t>
          </a:r>
        </a:p>
      </dgm:t>
    </dgm:pt>
    <dgm:pt modelId="{52D7F0B2-6169-44B2-B36A-9D1527CFA521}" type="parTrans" cxnId="{861E52F4-7474-4003-9496-502521D2E659}">
      <dgm:prSet/>
      <dgm:spPr/>
      <dgm:t>
        <a:bodyPr/>
        <a:lstStyle/>
        <a:p>
          <a:endParaRPr lang="en-US"/>
        </a:p>
      </dgm:t>
    </dgm:pt>
    <dgm:pt modelId="{F6358453-68C5-4408-8070-DD130E13E9F3}" type="sibTrans" cxnId="{861E52F4-7474-4003-9496-502521D2E659}">
      <dgm:prSet/>
      <dgm:spPr/>
      <dgm:t>
        <a:bodyPr/>
        <a:lstStyle/>
        <a:p>
          <a:endParaRPr lang="en-US"/>
        </a:p>
      </dgm:t>
    </dgm:pt>
    <dgm:pt modelId="{31336AE8-72C6-4CD7-A257-4A8F7EBC6661}">
      <dgm:prSet phldrT="[Text]"/>
      <dgm:spPr/>
      <dgm:t>
        <a:bodyPr/>
        <a:lstStyle/>
        <a:p>
          <a:r>
            <a:rPr lang="en-US" dirty="0"/>
            <a:t>ITE</a:t>
          </a:r>
        </a:p>
      </dgm:t>
    </dgm:pt>
    <dgm:pt modelId="{19AE1602-3E34-4376-BCC7-D605E6AB9D64}" type="parTrans" cxnId="{FE8D35FE-D4B6-4131-88D5-690898AB8F13}">
      <dgm:prSet/>
      <dgm:spPr/>
      <dgm:t>
        <a:bodyPr/>
        <a:lstStyle/>
        <a:p>
          <a:endParaRPr lang="en-US"/>
        </a:p>
      </dgm:t>
    </dgm:pt>
    <dgm:pt modelId="{FD17D076-0D54-4708-B77F-B78454BD9184}" type="sibTrans" cxnId="{FE8D35FE-D4B6-4131-88D5-690898AB8F13}">
      <dgm:prSet/>
      <dgm:spPr/>
      <dgm:t>
        <a:bodyPr/>
        <a:lstStyle/>
        <a:p>
          <a:endParaRPr lang="en-US"/>
        </a:p>
      </dgm:t>
    </dgm:pt>
    <dgm:pt modelId="{E899A2DC-D295-4CE8-9FFD-FD5CA42DACE1}">
      <dgm:prSet phldrT="[Text]"/>
      <dgm:spPr/>
      <dgm:t>
        <a:bodyPr/>
        <a:lstStyle/>
        <a:p>
          <a:r>
            <a:rPr lang="en-US" dirty="0"/>
            <a:t>Milestones</a:t>
          </a:r>
        </a:p>
        <a:p>
          <a:r>
            <a:rPr lang="en-US" i="1" dirty="0">
              <a:solidFill>
                <a:srgbClr val="7030A0"/>
              </a:solidFill>
              <a:effectLst/>
            </a:rPr>
            <a:t>ABFM Resident Survey</a:t>
          </a:r>
        </a:p>
        <a:p>
          <a:r>
            <a:rPr lang="en-US" i="1" dirty="0">
              <a:solidFill>
                <a:srgbClr val="7030A0"/>
              </a:solidFill>
              <a:effectLst/>
            </a:rPr>
            <a:t>EMR Clinical Data</a:t>
          </a:r>
        </a:p>
      </dgm:t>
    </dgm:pt>
    <dgm:pt modelId="{280D011B-EFD3-4255-93C3-AC8CF0D97ACA}" type="parTrans" cxnId="{69C4F1F9-8B47-4B52-927C-EA599CCA9515}">
      <dgm:prSet/>
      <dgm:spPr/>
      <dgm:t>
        <a:bodyPr/>
        <a:lstStyle/>
        <a:p>
          <a:endParaRPr lang="en-US"/>
        </a:p>
      </dgm:t>
    </dgm:pt>
    <dgm:pt modelId="{2463E16C-6C68-4A17-BA07-4278D864EDAF}" type="sibTrans" cxnId="{69C4F1F9-8B47-4B52-927C-EA599CCA9515}">
      <dgm:prSet/>
      <dgm:spPr/>
      <dgm:t>
        <a:bodyPr/>
        <a:lstStyle/>
        <a:p>
          <a:endParaRPr lang="en-US"/>
        </a:p>
      </dgm:t>
    </dgm:pt>
    <dgm:pt modelId="{F8D6838C-C2C0-41F7-9829-A17A6167F5BD}">
      <dgm:prSet phldrT="[Text]"/>
      <dgm:spPr/>
      <dgm:t>
        <a:bodyPr/>
        <a:lstStyle/>
        <a:p>
          <a:r>
            <a:rPr lang="en-US" dirty="0"/>
            <a:t>R2</a:t>
          </a:r>
        </a:p>
      </dgm:t>
    </dgm:pt>
    <dgm:pt modelId="{E3821ACB-8F5F-4308-847E-F24C1AAFD60E}" type="parTrans" cxnId="{DB7BC0B0-ABF8-4989-9FBF-E127485B1E90}">
      <dgm:prSet/>
      <dgm:spPr/>
      <dgm:t>
        <a:bodyPr/>
        <a:lstStyle/>
        <a:p>
          <a:endParaRPr lang="en-US"/>
        </a:p>
      </dgm:t>
    </dgm:pt>
    <dgm:pt modelId="{D58808D8-B5CA-48A5-A5CE-30313EAC8D0C}" type="sibTrans" cxnId="{DB7BC0B0-ABF8-4989-9FBF-E127485B1E90}">
      <dgm:prSet/>
      <dgm:spPr/>
      <dgm:t>
        <a:bodyPr/>
        <a:lstStyle/>
        <a:p>
          <a:endParaRPr lang="en-US"/>
        </a:p>
      </dgm:t>
    </dgm:pt>
    <dgm:pt modelId="{CFDFD99C-FEB9-410D-B189-7398A459301D}">
      <dgm:prSet phldrT="[Text]"/>
      <dgm:spPr/>
      <dgm:t>
        <a:bodyPr/>
        <a:lstStyle/>
        <a:p>
          <a:r>
            <a:rPr lang="en-US" dirty="0"/>
            <a:t>ITE</a:t>
          </a:r>
        </a:p>
      </dgm:t>
    </dgm:pt>
    <dgm:pt modelId="{52B8259C-40BD-45A5-97D9-BF5FB39D3045}" type="parTrans" cxnId="{64CEB6BC-3A25-45AB-A448-35315FED1E83}">
      <dgm:prSet/>
      <dgm:spPr/>
      <dgm:t>
        <a:bodyPr/>
        <a:lstStyle/>
        <a:p>
          <a:endParaRPr lang="en-US"/>
        </a:p>
      </dgm:t>
    </dgm:pt>
    <dgm:pt modelId="{60735D40-B1A4-4C7C-A8C7-A5C712D38A38}" type="sibTrans" cxnId="{64CEB6BC-3A25-45AB-A448-35315FED1E83}">
      <dgm:prSet/>
      <dgm:spPr/>
      <dgm:t>
        <a:bodyPr/>
        <a:lstStyle/>
        <a:p>
          <a:endParaRPr lang="en-US"/>
        </a:p>
      </dgm:t>
    </dgm:pt>
    <dgm:pt modelId="{349C2444-3E75-40C1-A4DD-4D2A95E6C8D5}">
      <dgm:prSet phldrT="[Text]"/>
      <dgm:spPr/>
      <dgm:t>
        <a:bodyPr/>
        <a:lstStyle/>
        <a:p>
          <a:r>
            <a:rPr lang="en-US" dirty="0"/>
            <a:t>Milestones</a:t>
          </a:r>
        </a:p>
        <a:p>
          <a:r>
            <a:rPr lang="en-US" i="1" dirty="0">
              <a:solidFill>
                <a:srgbClr val="7030A0"/>
              </a:solidFill>
              <a:effectLst/>
            </a:rPr>
            <a:t>ACGME </a:t>
          </a:r>
          <a:r>
            <a:rPr lang="en-US" i="1" dirty="0" err="1">
              <a:solidFill>
                <a:srgbClr val="7030A0"/>
              </a:solidFill>
              <a:effectLst/>
            </a:rPr>
            <a:t>WebADs</a:t>
          </a:r>
          <a:endParaRPr lang="en-US" i="1" dirty="0">
            <a:solidFill>
              <a:srgbClr val="7030A0"/>
            </a:solidFill>
            <a:effectLst/>
          </a:endParaRPr>
        </a:p>
        <a:p>
          <a:r>
            <a:rPr lang="en-US" i="1" dirty="0">
              <a:solidFill>
                <a:srgbClr val="7030A0"/>
              </a:solidFill>
              <a:effectLst/>
            </a:rPr>
            <a:t>ABFM Resident Survey</a:t>
          </a:r>
        </a:p>
      </dgm:t>
    </dgm:pt>
    <dgm:pt modelId="{0430B630-17C4-47A6-BBE4-9E3163772BF3}" type="parTrans" cxnId="{DF8ECC99-94C1-4890-B889-FAF30F067D02}">
      <dgm:prSet/>
      <dgm:spPr/>
      <dgm:t>
        <a:bodyPr/>
        <a:lstStyle/>
        <a:p>
          <a:endParaRPr lang="en-US"/>
        </a:p>
      </dgm:t>
    </dgm:pt>
    <dgm:pt modelId="{3CBDBFBE-A8DB-4BB2-8F7C-1ECA4B0BE16C}" type="sibTrans" cxnId="{DF8ECC99-94C1-4890-B889-FAF30F067D02}">
      <dgm:prSet/>
      <dgm:spPr/>
      <dgm:t>
        <a:bodyPr/>
        <a:lstStyle/>
        <a:p>
          <a:endParaRPr lang="en-US"/>
        </a:p>
      </dgm:t>
    </dgm:pt>
    <dgm:pt modelId="{5EBF4C5C-65E4-4FF0-BE71-9137FD5F4161}">
      <dgm:prSet phldrT="[Text]"/>
      <dgm:spPr/>
      <dgm:t>
        <a:bodyPr/>
        <a:lstStyle/>
        <a:p>
          <a:r>
            <a:rPr lang="en-US" dirty="0"/>
            <a:t>R3</a:t>
          </a:r>
        </a:p>
      </dgm:t>
    </dgm:pt>
    <dgm:pt modelId="{6CE3D51B-BEB9-4D80-BCAB-6256B1DD6323}" type="parTrans" cxnId="{FAE4F095-15E8-4FF4-A0AF-2203A255A604}">
      <dgm:prSet/>
      <dgm:spPr/>
      <dgm:t>
        <a:bodyPr/>
        <a:lstStyle/>
        <a:p>
          <a:endParaRPr lang="en-US"/>
        </a:p>
      </dgm:t>
    </dgm:pt>
    <dgm:pt modelId="{5C5698F4-9449-49C7-9C06-7746D3840F7A}" type="sibTrans" cxnId="{FAE4F095-15E8-4FF4-A0AF-2203A255A604}">
      <dgm:prSet/>
      <dgm:spPr/>
      <dgm:t>
        <a:bodyPr/>
        <a:lstStyle/>
        <a:p>
          <a:endParaRPr lang="en-US"/>
        </a:p>
      </dgm:t>
    </dgm:pt>
    <dgm:pt modelId="{B3A09FBC-8655-4177-B71A-99C2BCAA13BC}">
      <dgm:prSet phldrT="[Text]"/>
      <dgm:spPr/>
      <dgm:t>
        <a:bodyPr/>
        <a:lstStyle/>
        <a:p>
          <a:r>
            <a:rPr lang="en-US" dirty="0"/>
            <a:t>ITE</a:t>
          </a:r>
        </a:p>
      </dgm:t>
    </dgm:pt>
    <dgm:pt modelId="{0CA5EA6F-E5FB-4E7A-A794-ED2497B6CD4C}" type="parTrans" cxnId="{C416A56D-04E1-43E4-B978-08F9E6692ED5}">
      <dgm:prSet/>
      <dgm:spPr/>
      <dgm:t>
        <a:bodyPr/>
        <a:lstStyle/>
        <a:p>
          <a:endParaRPr lang="en-US"/>
        </a:p>
      </dgm:t>
    </dgm:pt>
    <dgm:pt modelId="{25DACAC0-F33F-43BB-B855-B1C9A4D3F66C}" type="sibTrans" cxnId="{C416A56D-04E1-43E4-B978-08F9E6692ED5}">
      <dgm:prSet/>
      <dgm:spPr/>
      <dgm:t>
        <a:bodyPr/>
        <a:lstStyle/>
        <a:p>
          <a:endParaRPr lang="en-US"/>
        </a:p>
      </dgm:t>
    </dgm:pt>
    <dgm:pt modelId="{70328BDF-905F-40CD-8C35-5903F2ACE65B}">
      <dgm:prSet phldrT="[Text]"/>
      <dgm:spPr/>
      <dgm:t>
        <a:bodyPr/>
        <a:lstStyle/>
        <a:p>
          <a:r>
            <a:rPr lang="en-US" dirty="0"/>
            <a:t>Milestones</a:t>
          </a:r>
        </a:p>
        <a:p>
          <a:r>
            <a:rPr lang="en-US" i="1" dirty="0">
              <a:solidFill>
                <a:srgbClr val="7030A0"/>
              </a:solidFill>
              <a:effectLst/>
            </a:rPr>
            <a:t>ACGME </a:t>
          </a:r>
          <a:r>
            <a:rPr lang="en-US" i="1" dirty="0" err="1">
              <a:solidFill>
                <a:srgbClr val="7030A0"/>
              </a:solidFill>
              <a:effectLst/>
            </a:rPr>
            <a:t>WebADs</a:t>
          </a:r>
          <a:endParaRPr lang="en-US" i="1" dirty="0">
            <a:solidFill>
              <a:srgbClr val="7030A0"/>
            </a:solidFill>
            <a:effectLst/>
          </a:endParaRPr>
        </a:p>
      </dgm:t>
    </dgm:pt>
    <dgm:pt modelId="{B2645E6D-508D-4CA2-830A-707B1420F7AE}" type="parTrans" cxnId="{28294055-1CF0-40D2-BBA5-A752C0CBD669}">
      <dgm:prSet/>
      <dgm:spPr/>
      <dgm:t>
        <a:bodyPr/>
        <a:lstStyle/>
        <a:p>
          <a:endParaRPr lang="en-US"/>
        </a:p>
      </dgm:t>
    </dgm:pt>
    <dgm:pt modelId="{02F11406-116D-404E-B443-D64686404521}" type="sibTrans" cxnId="{28294055-1CF0-40D2-BBA5-A752C0CBD669}">
      <dgm:prSet/>
      <dgm:spPr/>
      <dgm:t>
        <a:bodyPr/>
        <a:lstStyle/>
        <a:p>
          <a:endParaRPr lang="en-US"/>
        </a:p>
      </dgm:t>
    </dgm:pt>
    <dgm:pt modelId="{38539DDB-9815-4C17-89DC-BA7EAF214882}">
      <dgm:prSet phldrT="[Text]"/>
      <dgm:spPr/>
      <dgm:t>
        <a:bodyPr/>
        <a:lstStyle/>
        <a:p>
          <a:r>
            <a:rPr lang="en-US" b="1" dirty="0"/>
            <a:t>ABFM Initial Cert Survey</a:t>
          </a:r>
        </a:p>
        <a:p>
          <a:r>
            <a:rPr lang="en-US" b="1" dirty="0"/>
            <a:t>ABFM Certification Exam</a:t>
          </a:r>
        </a:p>
      </dgm:t>
    </dgm:pt>
    <dgm:pt modelId="{CEE2C9C5-2253-49BE-9FD3-1F6E515C1BE1}" type="parTrans" cxnId="{0AE8479E-ADCA-4F3D-9A36-30946C8E55AE}">
      <dgm:prSet/>
      <dgm:spPr/>
      <dgm:t>
        <a:bodyPr/>
        <a:lstStyle/>
        <a:p>
          <a:endParaRPr lang="en-US"/>
        </a:p>
      </dgm:t>
    </dgm:pt>
    <dgm:pt modelId="{A3FCCE65-2CC1-4264-A0E6-0EF52F1CE351}" type="sibTrans" cxnId="{0AE8479E-ADCA-4F3D-9A36-30946C8E55AE}">
      <dgm:prSet/>
      <dgm:spPr/>
      <dgm:t>
        <a:bodyPr/>
        <a:lstStyle/>
        <a:p>
          <a:endParaRPr lang="en-US"/>
        </a:p>
      </dgm:t>
    </dgm:pt>
    <dgm:pt modelId="{AC2472A8-112A-441A-915E-6E4F247DD227}">
      <dgm:prSet phldrT="[Text]"/>
      <dgm:spPr/>
      <dgm:t>
        <a:bodyPr/>
        <a:lstStyle/>
        <a:p>
          <a:r>
            <a:rPr lang="en-US" dirty="0"/>
            <a:t>Graduate – 3ys</a:t>
          </a:r>
        </a:p>
      </dgm:t>
    </dgm:pt>
    <dgm:pt modelId="{CF488901-17CB-467E-882D-C6007B875A72}" type="parTrans" cxnId="{9F09FD59-EC1D-40A0-A021-B622D781B9D0}">
      <dgm:prSet/>
      <dgm:spPr/>
      <dgm:t>
        <a:bodyPr/>
        <a:lstStyle/>
        <a:p>
          <a:endParaRPr lang="en-US"/>
        </a:p>
      </dgm:t>
    </dgm:pt>
    <dgm:pt modelId="{A2AD832D-ED82-4C26-8D73-4A338D572C63}" type="sibTrans" cxnId="{9F09FD59-EC1D-40A0-A021-B622D781B9D0}">
      <dgm:prSet/>
      <dgm:spPr/>
      <dgm:t>
        <a:bodyPr/>
        <a:lstStyle/>
        <a:p>
          <a:endParaRPr lang="en-US"/>
        </a:p>
      </dgm:t>
    </dgm:pt>
    <dgm:pt modelId="{05C4745D-B0C6-4BD0-BD5E-9D5F1C5657F6}">
      <dgm:prSet phldrT="[Text]"/>
      <dgm:spPr/>
      <dgm:t>
        <a:bodyPr/>
        <a:lstStyle/>
        <a:p>
          <a:r>
            <a:rPr lang="en-US" b="1" dirty="0"/>
            <a:t>ABFM National Graduate Survey</a:t>
          </a:r>
        </a:p>
        <a:p>
          <a:r>
            <a:rPr lang="en-US" b="0" i="1" dirty="0">
              <a:solidFill>
                <a:srgbClr val="7030A0"/>
              </a:solidFill>
              <a:effectLst/>
            </a:rPr>
            <a:t>CMS Claims Data</a:t>
          </a:r>
        </a:p>
        <a:p>
          <a:r>
            <a:rPr lang="en-US" b="0" i="1" dirty="0">
              <a:solidFill>
                <a:srgbClr val="7030A0"/>
              </a:solidFill>
              <a:effectLst/>
            </a:rPr>
            <a:t>AMA Masterfile</a:t>
          </a:r>
        </a:p>
      </dgm:t>
    </dgm:pt>
    <dgm:pt modelId="{0AB858B4-FF58-446F-9819-FD73180E0CF4}" type="parTrans" cxnId="{513C69BC-7FE0-4512-AF24-144114897B6C}">
      <dgm:prSet/>
      <dgm:spPr/>
      <dgm:t>
        <a:bodyPr/>
        <a:lstStyle/>
        <a:p>
          <a:endParaRPr lang="en-US"/>
        </a:p>
      </dgm:t>
    </dgm:pt>
    <dgm:pt modelId="{9FCBA9F7-E475-40EF-B2EA-F99D93AD9099}" type="sibTrans" cxnId="{513C69BC-7FE0-4512-AF24-144114897B6C}">
      <dgm:prSet/>
      <dgm:spPr/>
      <dgm:t>
        <a:bodyPr/>
        <a:lstStyle/>
        <a:p>
          <a:endParaRPr lang="en-US"/>
        </a:p>
      </dgm:t>
    </dgm:pt>
    <dgm:pt modelId="{431674C7-4CFE-4728-AED9-73FA832D19EB}">
      <dgm:prSet phldrT="[Text]"/>
      <dgm:spPr/>
      <dgm:t>
        <a:bodyPr/>
        <a:lstStyle/>
        <a:p>
          <a:r>
            <a:rPr lang="en-US" dirty="0"/>
            <a:t>Graduate – q3y</a:t>
          </a:r>
        </a:p>
      </dgm:t>
    </dgm:pt>
    <dgm:pt modelId="{BF5F7755-82F8-4906-9DA7-D27597266512}" type="parTrans" cxnId="{827565FB-6151-4B59-ADCC-2D3786ED8C5D}">
      <dgm:prSet/>
      <dgm:spPr/>
      <dgm:t>
        <a:bodyPr/>
        <a:lstStyle/>
        <a:p>
          <a:endParaRPr lang="en-US"/>
        </a:p>
      </dgm:t>
    </dgm:pt>
    <dgm:pt modelId="{F3FB85AF-9292-4E6F-995B-DB3E3CDD4CA4}" type="sibTrans" cxnId="{827565FB-6151-4B59-ADCC-2D3786ED8C5D}">
      <dgm:prSet/>
      <dgm:spPr/>
      <dgm:t>
        <a:bodyPr/>
        <a:lstStyle/>
        <a:p>
          <a:endParaRPr lang="en-US"/>
        </a:p>
      </dgm:t>
    </dgm:pt>
    <dgm:pt modelId="{12CD2E76-D296-4DFD-B0B6-7937CDFB2416}">
      <dgm:prSet phldrT="[Text]"/>
      <dgm:spPr/>
      <dgm:t>
        <a:bodyPr/>
        <a:lstStyle/>
        <a:p>
          <a:r>
            <a:rPr lang="en-US" b="1" dirty="0"/>
            <a:t>ABFM Practice Demo Survey (PDS)</a:t>
          </a:r>
          <a:endParaRPr lang="en-US" b="1" i="1" dirty="0">
            <a:effectLst>
              <a:outerShdw blurRad="38100" dist="38100" dir="2700000" algn="tl">
                <a:srgbClr val="000000">
                  <a:alpha val="43137"/>
                </a:srgbClr>
              </a:outerShdw>
            </a:effectLst>
          </a:endParaRPr>
        </a:p>
      </dgm:t>
    </dgm:pt>
    <dgm:pt modelId="{5B41894B-BAB1-42E1-9447-0BA53DB0FD66}" type="parTrans" cxnId="{4179FA7D-A4DA-4226-8F5C-6103EE738808}">
      <dgm:prSet/>
      <dgm:spPr/>
      <dgm:t>
        <a:bodyPr/>
        <a:lstStyle/>
        <a:p>
          <a:endParaRPr lang="en-US"/>
        </a:p>
      </dgm:t>
    </dgm:pt>
    <dgm:pt modelId="{7EFDB6E3-D75F-4332-B201-925EE4ABC534}" type="sibTrans" cxnId="{4179FA7D-A4DA-4226-8F5C-6103EE738808}">
      <dgm:prSet/>
      <dgm:spPr/>
      <dgm:t>
        <a:bodyPr/>
        <a:lstStyle/>
        <a:p>
          <a:endParaRPr lang="en-US"/>
        </a:p>
      </dgm:t>
    </dgm:pt>
    <dgm:pt modelId="{608EDA0B-9AA6-4F43-89CE-675B09867922}">
      <dgm:prSet/>
      <dgm:spPr/>
      <dgm:t>
        <a:bodyPr/>
        <a:lstStyle/>
        <a:p>
          <a:r>
            <a:rPr lang="en-US" i="1" dirty="0">
              <a:solidFill>
                <a:srgbClr val="7030A0"/>
              </a:solidFill>
              <a:effectLst/>
            </a:rPr>
            <a:t>EMR Clinical Data</a:t>
          </a:r>
        </a:p>
      </dgm:t>
    </dgm:pt>
    <dgm:pt modelId="{C2AF3D28-E81E-4639-AF23-208A51DE506F}" type="parTrans" cxnId="{05BC99CD-5629-49F3-BBDC-43C7F18E8BD1}">
      <dgm:prSet/>
      <dgm:spPr/>
      <dgm:t>
        <a:bodyPr/>
        <a:lstStyle/>
        <a:p>
          <a:endParaRPr lang="en-US"/>
        </a:p>
      </dgm:t>
    </dgm:pt>
    <dgm:pt modelId="{E32CA694-D048-4832-9644-EA5665E63DC1}" type="sibTrans" cxnId="{05BC99CD-5629-49F3-BBDC-43C7F18E8BD1}">
      <dgm:prSet/>
      <dgm:spPr/>
      <dgm:t>
        <a:bodyPr/>
        <a:lstStyle/>
        <a:p>
          <a:endParaRPr lang="en-US"/>
        </a:p>
      </dgm:t>
    </dgm:pt>
    <dgm:pt modelId="{239EE36D-C237-463E-83B2-42F4C4C69280}">
      <dgm:prSet/>
      <dgm:spPr/>
      <dgm:t>
        <a:bodyPr/>
        <a:lstStyle/>
        <a:p>
          <a:r>
            <a:rPr lang="en-US" i="1" dirty="0">
              <a:solidFill>
                <a:srgbClr val="7030A0"/>
              </a:solidFill>
              <a:effectLst/>
            </a:rPr>
            <a:t>ABFM Resident Survey</a:t>
          </a:r>
        </a:p>
      </dgm:t>
    </dgm:pt>
    <dgm:pt modelId="{2CB69071-8B8B-4109-B6D7-4CA4FC83639B}" type="parTrans" cxnId="{17E9E489-4698-424B-80CF-C2FCBB5C2EAE}">
      <dgm:prSet/>
      <dgm:spPr/>
      <dgm:t>
        <a:bodyPr/>
        <a:lstStyle/>
        <a:p>
          <a:endParaRPr lang="en-US"/>
        </a:p>
      </dgm:t>
    </dgm:pt>
    <dgm:pt modelId="{B2393B4C-46AC-449F-9C06-7E7CA21755EC}" type="sibTrans" cxnId="{17E9E489-4698-424B-80CF-C2FCBB5C2EAE}">
      <dgm:prSet/>
      <dgm:spPr/>
      <dgm:t>
        <a:bodyPr/>
        <a:lstStyle/>
        <a:p>
          <a:endParaRPr lang="en-US"/>
        </a:p>
      </dgm:t>
    </dgm:pt>
    <dgm:pt modelId="{B7718039-0B82-4B05-A158-104DC550888B}">
      <dgm:prSet/>
      <dgm:spPr/>
      <dgm:t>
        <a:bodyPr/>
        <a:lstStyle/>
        <a:p>
          <a:r>
            <a:rPr lang="en-US" i="1" dirty="0">
              <a:solidFill>
                <a:srgbClr val="7030A0"/>
              </a:solidFill>
              <a:effectLst/>
            </a:rPr>
            <a:t>EMR Clinical Data</a:t>
          </a:r>
        </a:p>
      </dgm:t>
    </dgm:pt>
    <dgm:pt modelId="{310C5A77-E5A5-4EA7-ABEA-2CB2011860A2}" type="parTrans" cxnId="{95B29BEB-3560-4A8D-8BCD-9212FF83A1D3}">
      <dgm:prSet/>
      <dgm:spPr/>
      <dgm:t>
        <a:bodyPr/>
        <a:lstStyle/>
        <a:p>
          <a:endParaRPr lang="en-US"/>
        </a:p>
      </dgm:t>
    </dgm:pt>
    <dgm:pt modelId="{EC97B119-A8E7-47B1-892C-F907F9138FD3}" type="sibTrans" cxnId="{95B29BEB-3560-4A8D-8BCD-9212FF83A1D3}">
      <dgm:prSet/>
      <dgm:spPr/>
      <dgm:t>
        <a:bodyPr/>
        <a:lstStyle/>
        <a:p>
          <a:endParaRPr lang="en-US"/>
        </a:p>
      </dgm:t>
    </dgm:pt>
    <dgm:pt modelId="{B9A3CBEE-105B-47FD-B5A3-00FD8F0061DE}">
      <dgm:prSet phldrT="[Text]"/>
      <dgm:spPr/>
      <dgm:t>
        <a:bodyPr/>
        <a:lstStyle/>
        <a:p>
          <a:r>
            <a:rPr lang="en-US" b="1" dirty="0"/>
            <a:t>ABFM Continuous Certification  Survey (CCS)</a:t>
          </a:r>
        </a:p>
      </dgm:t>
    </dgm:pt>
    <dgm:pt modelId="{DE11BA41-221D-46A4-BC7F-941BCC3344BA}" type="parTrans" cxnId="{8CCEFBE7-F33F-4147-8476-C23E59E9BD99}">
      <dgm:prSet/>
      <dgm:spPr/>
      <dgm:t>
        <a:bodyPr/>
        <a:lstStyle/>
        <a:p>
          <a:endParaRPr lang="en-US"/>
        </a:p>
      </dgm:t>
    </dgm:pt>
    <dgm:pt modelId="{9189A582-93F6-45C4-AE04-44D6FFD3BB56}" type="sibTrans" cxnId="{8CCEFBE7-F33F-4147-8476-C23E59E9BD99}">
      <dgm:prSet/>
      <dgm:spPr/>
      <dgm:t>
        <a:bodyPr/>
        <a:lstStyle/>
        <a:p>
          <a:endParaRPr lang="en-US"/>
        </a:p>
      </dgm:t>
    </dgm:pt>
    <dgm:pt modelId="{E6AA1A0E-B9B2-4FCE-9051-956B1592A901}">
      <dgm:prSet phldrT="[Text]"/>
      <dgm:spPr/>
      <dgm:t>
        <a:bodyPr/>
        <a:lstStyle/>
        <a:p>
          <a:r>
            <a:rPr lang="en-US" b="0" i="1" dirty="0">
              <a:solidFill>
                <a:srgbClr val="7030A0"/>
              </a:solidFill>
              <a:effectLst/>
            </a:rPr>
            <a:t>CMS Claims Data</a:t>
          </a:r>
        </a:p>
        <a:p>
          <a:r>
            <a:rPr lang="en-US" b="0" i="1" dirty="0">
              <a:solidFill>
                <a:srgbClr val="7030A0"/>
              </a:solidFill>
              <a:effectLst/>
            </a:rPr>
            <a:t>AMA Masterfile</a:t>
          </a:r>
        </a:p>
      </dgm:t>
    </dgm:pt>
    <dgm:pt modelId="{6B1881A1-6252-46E5-A7AA-02B6684676F2}" type="parTrans" cxnId="{B6DA4E3E-F6C9-4380-8D6D-BF9D0624ED14}">
      <dgm:prSet/>
      <dgm:spPr/>
      <dgm:t>
        <a:bodyPr/>
        <a:lstStyle/>
        <a:p>
          <a:endParaRPr lang="en-US"/>
        </a:p>
      </dgm:t>
    </dgm:pt>
    <dgm:pt modelId="{A6C9A34C-6EBB-4108-918E-874CA5020EC5}" type="sibTrans" cxnId="{B6DA4E3E-F6C9-4380-8D6D-BF9D0624ED14}">
      <dgm:prSet/>
      <dgm:spPr/>
      <dgm:t>
        <a:bodyPr/>
        <a:lstStyle/>
        <a:p>
          <a:endParaRPr lang="en-US"/>
        </a:p>
      </dgm:t>
    </dgm:pt>
    <dgm:pt modelId="{1B52AF33-2474-4568-9996-79E59FE8682B}" type="pres">
      <dgm:prSet presAssocID="{5465D2BB-2976-4731-A164-E34B770464DC}" presName="Name0" presStyleCnt="0">
        <dgm:presLayoutVars>
          <dgm:chMax val="7"/>
          <dgm:chPref val="5"/>
          <dgm:dir/>
          <dgm:animOne val="branch"/>
          <dgm:animLvl val="lvl"/>
        </dgm:presLayoutVars>
      </dgm:prSet>
      <dgm:spPr/>
    </dgm:pt>
    <dgm:pt modelId="{FF68D82E-B581-469E-AB00-3CC8092809B8}" type="pres">
      <dgm:prSet presAssocID="{431674C7-4CFE-4728-AED9-73FA832D19EB}" presName="ChildAccent6" presStyleCnt="0"/>
      <dgm:spPr/>
    </dgm:pt>
    <dgm:pt modelId="{DE410920-8FAE-42DD-B7F1-9FBD0181996E}" type="pres">
      <dgm:prSet presAssocID="{431674C7-4CFE-4728-AED9-73FA832D19EB}" presName="ChildAccent" presStyleLbl="alignImgPlace1" presStyleIdx="0" presStyleCnt="6" custLinFactNeighborX="-1312" custLinFactNeighborY="0"/>
      <dgm:spPr/>
    </dgm:pt>
    <dgm:pt modelId="{843890EC-EE02-419B-986F-9625A549EC48}" type="pres">
      <dgm:prSet presAssocID="{431674C7-4CFE-4728-AED9-73FA832D19EB}" presName="Child6" presStyleLbl="revTx" presStyleIdx="0" presStyleCnt="0">
        <dgm:presLayoutVars>
          <dgm:chMax val="0"/>
          <dgm:chPref val="0"/>
          <dgm:bulletEnabled val="1"/>
        </dgm:presLayoutVars>
      </dgm:prSet>
      <dgm:spPr/>
    </dgm:pt>
    <dgm:pt modelId="{190508A7-5F98-47B8-9C8F-6AF896F5D7A4}" type="pres">
      <dgm:prSet presAssocID="{431674C7-4CFE-4728-AED9-73FA832D19EB}" presName="Parent6" presStyleLbl="node1" presStyleIdx="0" presStyleCnt="6">
        <dgm:presLayoutVars>
          <dgm:chMax val="2"/>
          <dgm:chPref val="1"/>
          <dgm:bulletEnabled val="1"/>
        </dgm:presLayoutVars>
      </dgm:prSet>
      <dgm:spPr/>
    </dgm:pt>
    <dgm:pt modelId="{833E4206-22F5-452B-AA61-FBDF335788AF}" type="pres">
      <dgm:prSet presAssocID="{AC2472A8-112A-441A-915E-6E4F247DD227}" presName="ChildAccent5" presStyleCnt="0"/>
      <dgm:spPr/>
    </dgm:pt>
    <dgm:pt modelId="{FC55ECC2-2CC0-45B9-B09B-644B832709BB}" type="pres">
      <dgm:prSet presAssocID="{AC2472A8-112A-441A-915E-6E4F247DD227}" presName="ChildAccent" presStyleLbl="alignImgPlace1" presStyleIdx="1" presStyleCnt="6"/>
      <dgm:spPr/>
    </dgm:pt>
    <dgm:pt modelId="{98D67385-FC02-494E-98EC-2931D22504BE}" type="pres">
      <dgm:prSet presAssocID="{AC2472A8-112A-441A-915E-6E4F247DD227}" presName="Child5" presStyleLbl="revTx" presStyleIdx="0" presStyleCnt="0">
        <dgm:presLayoutVars>
          <dgm:chMax val="0"/>
          <dgm:chPref val="0"/>
          <dgm:bulletEnabled val="1"/>
        </dgm:presLayoutVars>
      </dgm:prSet>
      <dgm:spPr/>
    </dgm:pt>
    <dgm:pt modelId="{DB4F697E-CDB6-4946-A4D5-E8828BE844D0}" type="pres">
      <dgm:prSet presAssocID="{AC2472A8-112A-441A-915E-6E4F247DD227}" presName="Parent5" presStyleLbl="node1" presStyleIdx="1" presStyleCnt="6">
        <dgm:presLayoutVars>
          <dgm:chMax val="2"/>
          <dgm:chPref val="1"/>
          <dgm:bulletEnabled val="1"/>
        </dgm:presLayoutVars>
      </dgm:prSet>
      <dgm:spPr/>
    </dgm:pt>
    <dgm:pt modelId="{0C8B6578-0C01-471F-989A-587FCF3F5A16}" type="pres">
      <dgm:prSet presAssocID="{5EBF4C5C-65E4-4FF0-BE71-9137FD5F4161}" presName="ChildAccent4" presStyleCnt="0"/>
      <dgm:spPr/>
    </dgm:pt>
    <dgm:pt modelId="{FF69E916-C703-4BA9-9012-5A2969750A14}" type="pres">
      <dgm:prSet presAssocID="{5EBF4C5C-65E4-4FF0-BE71-9137FD5F4161}" presName="ChildAccent" presStyleLbl="alignImgPlace1" presStyleIdx="2" presStyleCnt="6"/>
      <dgm:spPr/>
    </dgm:pt>
    <dgm:pt modelId="{024BC489-CDF3-49BB-ABBF-3D51E3C89971}" type="pres">
      <dgm:prSet presAssocID="{5EBF4C5C-65E4-4FF0-BE71-9137FD5F4161}" presName="Child4" presStyleLbl="revTx" presStyleIdx="0" presStyleCnt="0">
        <dgm:presLayoutVars>
          <dgm:chMax val="0"/>
          <dgm:chPref val="0"/>
          <dgm:bulletEnabled val="1"/>
        </dgm:presLayoutVars>
      </dgm:prSet>
      <dgm:spPr/>
    </dgm:pt>
    <dgm:pt modelId="{7C8B3913-B8D5-4CC3-B1BA-7C33BFCA9E49}" type="pres">
      <dgm:prSet presAssocID="{5EBF4C5C-65E4-4FF0-BE71-9137FD5F4161}" presName="Parent4" presStyleLbl="node1" presStyleIdx="2" presStyleCnt="6">
        <dgm:presLayoutVars>
          <dgm:chMax val="2"/>
          <dgm:chPref val="1"/>
          <dgm:bulletEnabled val="1"/>
        </dgm:presLayoutVars>
      </dgm:prSet>
      <dgm:spPr/>
    </dgm:pt>
    <dgm:pt modelId="{0628AAB8-8F5E-4DE6-B57B-BB51F03BBB4C}" type="pres">
      <dgm:prSet presAssocID="{F8D6838C-C2C0-41F7-9829-A17A6167F5BD}" presName="ChildAccent3" presStyleCnt="0"/>
      <dgm:spPr/>
    </dgm:pt>
    <dgm:pt modelId="{88292E10-654B-4361-A672-F1EDDF347DA5}" type="pres">
      <dgm:prSet presAssocID="{F8D6838C-C2C0-41F7-9829-A17A6167F5BD}" presName="ChildAccent" presStyleLbl="alignImgPlace1" presStyleIdx="3" presStyleCnt="6"/>
      <dgm:spPr/>
    </dgm:pt>
    <dgm:pt modelId="{0EDE3530-EF4D-4EC1-922E-DFF94DA53F3C}" type="pres">
      <dgm:prSet presAssocID="{F8D6838C-C2C0-41F7-9829-A17A6167F5BD}" presName="Child3" presStyleLbl="revTx" presStyleIdx="0" presStyleCnt="0">
        <dgm:presLayoutVars>
          <dgm:chMax val="0"/>
          <dgm:chPref val="0"/>
          <dgm:bulletEnabled val="1"/>
        </dgm:presLayoutVars>
      </dgm:prSet>
      <dgm:spPr/>
    </dgm:pt>
    <dgm:pt modelId="{38E35768-0D86-4A49-9B44-9F967D0AD08B}" type="pres">
      <dgm:prSet presAssocID="{F8D6838C-C2C0-41F7-9829-A17A6167F5BD}" presName="Parent3" presStyleLbl="node1" presStyleIdx="3" presStyleCnt="6">
        <dgm:presLayoutVars>
          <dgm:chMax val="2"/>
          <dgm:chPref val="1"/>
          <dgm:bulletEnabled val="1"/>
        </dgm:presLayoutVars>
      </dgm:prSet>
      <dgm:spPr/>
    </dgm:pt>
    <dgm:pt modelId="{6BCC611F-45AE-4320-BFEA-B14FD5C2C976}" type="pres">
      <dgm:prSet presAssocID="{4F81523F-43E3-48CB-882A-9CD4F9457CA6}" presName="ChildAccent2" presStyleCnt="0"/>
      <dgm:spPr/>
    </dgm:pt>
    <dgm:pt modelId="{74556894-4EA6-49BA-ADB8-AB78FE540D87}" type="pres">
      <dgm:prSet presAssocID="{4F81523F-43E3-48CB-882A-9CD4F9457CA6}" presName="ChildAccent" presStyleLbl="alignImgPlace1" presStyleIdx="4" presStyleCnt="6"/>
      <dgm:spPr/>
    </dgm:pt>
    <dgm:pt modelId="{68DE5E4F-6950-4A89-A771-98E9B54D3B34}" type="pres">
      <dgm:prSet presAssocID="{4F81523F-43E3-48CB-882A-9CD4F9457CA6}" presName="Child2" presStyleLbl="revTx" presStyleIdx="0" presStyleCnt="0">
        <dgm:presLayoutVars>
          <dgm:chMax val="0"/>
          <dgm:chPref val="0"/>
          <dgm:bulletEnabled val="1"/>
        </dgm:presLayoutVars>
      </dgm:prSet>
      <dgm:spPr/>
    </dgm:pt>
    <dgm:pt modelId="{52681AC4-3DE7-4716-A90C-67FB864E9CBB}" type="pres">
      <dgm:prSet presAssocID="{4F81523F-43E3-48CB-882A-9CD4F9457CA6}" presName="Parent2" presStyleLbl="node1" presStyleIdx="4" presStyleCnt="6">
        <dgm:presLayoutVars>
          <dgm:chMax val="2"/>
          <dgm:chPref val="1"/>
          <dgm:bulletEnabled val="1"/>
        </dgm:presLayoutVars>
      </dgm:prSet>
      <dgm:spPr/>
    </dgm:pt>
    <dgm:pt modelId="{B90AE31D-48BA-4407-8B98-4D0B0D2FDBC2}" type="pres">
      <dgm:prSet presAssocID="{A5868BBB-8452-4A52-B43A-057B389BAA78}" presName="ChildAccent1" presStyleCnt="0"/>
      <dgm:spPr/>
    </dgm:pt>
    <dgm:pt modelId="{DD110F27-5E9B-4B33-87E5-DDBBE3C2819D}" type="pres">
      <dgm:prSet presAssocID="{A5868BBB-8452-4A52-B43A-057B389BAA78}" presName="ChildAccent" presStyleLbl="alignImgPlace1" presStyleIdx="5" presStyleCnt="6"/>
      <dgm:spPr/>
    </dgm:pt>
    <dgm:pt modelId="{F4E5A393-0FE9-44C5-9E4E-C6E71D67FFDE}" type="pres">
      <dgm:prSet presAssocID="{A5868BBB-8452-4A52-B43A-057B389BAA78}" presName="Child1" presStyleLbl="revTx" presStyleIdx="0" presStyleCnt="0">
        <dgm:presLayoutVars>
          <dgm:chMax val="0"/>
          <dgm:chPref val="0"/>
          <dgm:bulletEnabled val="1"/>
        </dgm:presLayoutVars>
      </dgm:prSet>
      <dgm:spPr/>
    </dgm:pt>
    <dgm:pt modelId="{D81A9CA3-3F5F-4357-8950-356C3B55A490}" type="pres">
      <dgm:prSet presAssocID="{A5868BBB-8452-4A52-B43A-057B389BAA78}" presName="Parent1" presStyleLbl="node1" presStyleIdx="5" presStyleCnt="6">
        <dgm:presLayoutVars>
          <dgm:chMax val="2"/>
          <dgm:chPref val="1"/>
          <dgm:bulletEnabled val="1"/>
        </dgm:presLayoutVars>
      </dgm:prSet>
      <dgm:spPr/>
    </dgm:pt>
  </dgm:ptLst>
  <dgm:cxnLst>
    <dgm:cxn modelId="{F989E614-C1E0-4827-A1DA-0597AC62E1E2}" srcId="{A5868BBB-8452-4A52-B43A-057B389BAA78}" destId="{06AFA5C2-CEF0-4E0E-AB45-AD3A8C57ECEE}" srcOrd="0" destOrd="0" parTransId="{DC6851B2-81FA-4E7F-B608-9FF0BB8050E0}" sibTransId="{0C791128-78A1-4ED8-BF32-142B92F827BB}"/>
    <dgm:cxn modelId="{69C3E71E-71FD-4E8D-AC10-09EAD3E2DB17}" type="presOf" srcId="{4F81523F-43E3-48CB-882A-9CD4F9457CA6}" destId="{52681AC4-3DE7-4716-A90C-67FB864E9CBB}" srcOrd="0" destOrd="0" presId="urn:microsoft.com/office/officeart/2011/layout/InterconnectedBlockProcess"/>
    <dgm:cxn modelId="{ECCB332C-910C-4525-9F21-CACB9E7D493A}" type="presOf" srcId="{349C2444-3E75-40C1-A4DD-4D2A95E6C8D5}" destId="{88292E10-654B-4361-A672-F1EDDF347DA5}" srcOrd="0" destOrd="1" presId="urn:microsoft.com/office/officeart/2011/layout/InterconnectedBlockProcess"/>
    <dgm:cxn modelId="{C641A22D-DC51-4AEE-8CF5-E97D85625B1E}" type="presOf" srcId="{E899A2DC-D295-4CE8-9FFD-FD5CA42DACE1}" destId="{74556894-4EA6-49BA-ADB8-AB78FE540D87}" srcOrd="0" destOrd="1" presId="urn:microsoft.com/office/officeart/2011/layout/InterconnectedBlockProcess"/>
    <dgm:cxn modelId="{C3BE6E3A-0642-4ACC-8979-5841EE04F876}" type="presOf" srcId="{5EBF4C5C-65E4-4FF0-BE71-9137FD5F4161}" destId="{7C8B3913-B8D5-4CC3-B1BA-7C33BFCA9E49}" srcOrd="0" destOrd="0" presId="urn:microsoft.com/office/officeart/2011/layout/InterconnectedBlockProcess"/>
    <dgm:cxn modelId="{B6DA4E3E-F6C9-4380-8D6D-BF9D0624ED14}" srcId="{431674C7-4CFE-4728-AED9-73FA832D19EB}" destId="{E6AA1A0E-B9B2-4FCE-9051-956B1592A901}" srcOrd="2" destOrd="0" parTransId="{6B1881A1-6252-46E5-A7AA-02B6684676F2}" sibTransId="{A6C9A34C-6EBB-4108-918E-874CA5020EC5}"/>
    <dgm:cxn modelId="{B021815D-FED2-45EF-BBF6-FEE64A8E902D}" type="presOf" srcId="{608EDA0B-9AA6-4F43-89CE-675B09867922}" destId="{88292E10-654B-4361-A672-F1EDDF347DA5}" srcOrd="0" destOrd="2" presId="urn:microsoft.com/office/officeart/2011/layout/InterconnectedBlockProcess"/>
    <dgm:cxn modelId="{88B3AE5E-75D9-49FE-8483-2AF09F57E988}" type="presOf" srcId="{B7718039-0B82-4B05-A158-104DC550888B}" destId="{024BC489-CDF3-49BB-ABBF-3D51E3C89971}" srcOrd="1" destOrd="3" presId="urn:microsoft.com/office/officeart/2011/layout/InterconnectedBlockProcess"/>
    <dgm:cxn modelId="{BF11C462-4D9F-480A-994B-C144BF83E725}" type="presOf" srcId="{31336AE8-72C6-4CD7-A257-4A8F7EBC6661}" destId="{74556894-4EA6-49BA-ADB8-AB78FE540D87}" srcOrd="0" destOrd="0" presId="urn:microsoft.com/office/officeart/2011/layout/InterconnectedBlockProcess"/>
    <dgm:cxn modelId="{4D809366-AD9D-4646-A518-A89AF99870AB}" srcId="{A5868BBB-8452-4A52-B43A-057B389BAA78}" destId="{D4DE8B03-80D1-4A2B-B055-873C693C2919}" srcOrd="1" destOrd="0" parTransId="{3B489953-E250-4806-8AE0-0142AEB44164}" sibTransId="{D2C9C413-44E7-4FE5-9D9E-56E6E2FEC307}"/>
    <dgm:cxn modelId="{33D7C468-E93C-4D84-8DAF-B2AC06EE72D8}" type="presOf" srcId="{70328BDF-905F-40CD-8C35-5903F2ACE65B}" destId="{024BC489-CDF3-49BB-ABBF-3D51E3C89971}" srcOrd="1" destOrd="1" presId="urn:microsoft.com/office/officeart/2011/layout/InterconnectedBlockProcess"/>
    <dgm:cxn modelId="{146E604D-DA60-4BCA-A5AB-23BB05A54753}" type="presOf" srcId="{06AFA5C2-CEF0-4E0E-AB45-AD3A8C57ECEE}" destId="{DD110F27-5E9B-4B33-87E5-DDBBE3C2819D}" srcOrd="0" destOrd="0" presId="urn:microsoft.com/office/officeart/2011/layout/InterconnectedBlockProcess"/>
    <dgm:cxn modelId="{C416A56D-04E1-43E4-B978-08F9E6692ED5}" srcId="{5EBF4C5C-65E4-4FF0-BE71-9137FD5F4161}" destId="{B3A09FBC-8655-4177-B71A-99C2BCAA13BC}" srcOrd="0" destOrd="0" parTransId="{0CA5EA6F-E5FB-4E7A-A794-ED2497B6CD4C}" sibTransId="{25DACAC0-F33F-43BB-B855-B1C9A4D3F66C}"/>
    <dgm:cxn modelId="{16CC8173-274E-4775-83BF-572C21B09974}" type="presOf" srcId="{239EE36D-C237-463E-83B2-42F4C4C69280}" destId="{FF69E916-C703-4BA9-9012-5A2969750A14}" srcOrd="0" destOrd="2" presId="urn:microsoft.com/office/officeart/2011/layout/InterconnectedBlockProcess"/>
    <dgm:cxn modelId="{28294055-1CF0-40D2-BBA5-A752C0CBD669}" srcId="{5EBF4C5C-65E4-4FF0-BE71-9137FD5F4161}" destId="{70328BDF-905F-40CD-8C35-5903F2ACE65B}" srcOrd="1" destOrd="0" parTransId="{B2645E6D-508D-4CA2-830A-707B1420F7AE}" sibTransId="{02F11406-116D-404E-B443-D64686404521}"/>
    <dgm:cxn modelId="{FF4D7C78-408A-4C97-B57F-3BCCED104B6B}" type="presOf" srcId="{38539DDB-9815-4C17-89DC-BA7EAF214882}" destId="{FF69E916-C703-4BA9-9012-5A2969750A14}" srcOrd="0" destOrd="4" presId="urn:microsoft.com/office/officeart/2011/layout/InterconnectedBlockProcess"/>
    <dgm:cxn modelId="{9F09FD59-EC1D-40A0-A021-B622D781B9D0}" srcId="{5465D2BB-2976-4731-A164-E34B770464DC}" destId="{AC2472A8-112A-441A-915E-6E4F247DD227}" srcOrd="4" destOrd="0" parTransId="{CF488901-17CB-467E-882D-C6007B875A72}" sibTransId="{A2AD832D-ED82-4C26-8D73-4A338D572C63}"/>
    <dgm:cxn modelId="{7EEED27C-0037-45A5-A26F-54CEE23B1B15}" type="presOf" srcId="{239EE36D-C237-463E-83B2-42F4C4C69280}" destId="{024BC489-CDF3-49BB-ABBF-3D51E3C89971}" srcOrd="1" destOrd="2" presId="urn:microsoft.com/office/officeart/2011/layout/InterconnectedBlockProcess"/>
    <dgm:cxn modelId="{4179FA7D-A4DA-4226-8F5C-6103EE738808}" srcId="{431674C7-4CFE-4728-AED9-73FA832D19EB}" destId="{12CD2E76-D296-4DFD-B0B6-7937CDFB2416}" srcOrd="0" destOrd="0" parTransId="{5B41894B-BAB1-42E1-9447-0BA53DB0FD66}" sibTransId="{7EFDB6E3-D75F-4332-B201-925EE4ABC534}"/>
    <dgm:cxn modelId="{17E9E489-4698-424B-80CF-C2FCBB5C2EAE}" srcId="{5EBF4C5C-65E4-4FF0-BE71-9137FD5F4161}" destId="{239EE36D-C237-463E-83B2-42F4C4C69280}" srcOrd="2" destOrd="0" parTransId="{2CB69071-8B8B-4109-B6D7-4CA4FC83639B}" sibTransId="{B2393B4C-46AC-449F-9C06-7E7CA21755EC}"/>
    <dgm:cxn modelId="{1807B38F-41CE-43C7-BCEB-E5A45E857CFC}" type="presOf" srcId="{5465D2BB-2976-4731-A164-E34B770464DC}" destId="{1B52AF33-2474-4568-9996-79E59FE8682B}" srcOrd="0" destOrd="0" presId="urn:microsoft.com/office/officeart/2011/layout/InterconnectedBlockProcess"/>
    <dgm:cxn modelId="{FAE4F095-15E8-4FF4-A0AF-2203A255A604}" srcId="{5465D2BB-2976-4731-A164-E34B770464DC}" destId="{5EBF4C5C-65E4-4FF0-BE71-9137FD5F4161}" srcOrd="3" destOrd="0" parTransId="{6CE3D51B-BEB9-4D80-BCAB-6256B1DD6323}" sibTransId="{5C5698F4-9449-49C7-9C06-7746D3840F7A}"/>
    <dgm:cxn modelId="{7B8BC196-8BC0-4DFE-A37F-414249133594}" type="presOf" srcId="{E899A2DC-D295-4CE8-9FFD-FD5CA42DACE1}" destId="{68DE5E4F-6950-4A89-A771-98E9B54D3B34}" srcOrd="1" destOrd="1" presId="urn:microsoft.com/office/officeart/2011/layout/InterconnectedBlockProcess"/>
    <dgm:cxn modelId="{DF8ECC99-94C1-4890-B889-FAF30F067D02}" srcId="{F8D6838C-C2C0-41F7-9829-A17A6167F5BD}" destId="{349C2444-3E75-40C1-A4DD-4D2A95E6C8D5}" srcOrd="1" destOrd="0" parTransId="{0430B630-17C4-47A6-BBE4-9E3163772BF3}" sibTransId="{3CBDBFBE-A8DB-4BB2-8F7C-1ECA4B0BE16C}"/>
    <dgm:cxn modelId="{9D0FEA9D-DD41-4053-9AE7-BF5534D7FE53}" type="presOf" srcId="{AC2472A8-112A-441A-915E-6E4F247DD227}" destId="{DB4F697E-CDB6-4946-A4D5-E8828BE844D0}" srcOrd="0" destOrd="0" presId="urn:microsoft.com/office/officeart/2011/layout/InterconnectedBlockProcess"/>
    <dgm:cxn modelId="{F1A0019E-57B9-48CC-8C89-28CAC356F23E}" type="presOf" srcId="{06AFA5C2-CEF0-4E0E-AB45-AD3A8C57ECEE}" destId="{F4E5A393-0FE9-44C5-9E4E-C6E71D67FFDE}" srcOrd="1" destOrd="0" presId="urn:microsoft.com/office/officeart/2011/layout/InterconnectedBlockProcess"/>
    <dgm:cxn modelId="{0AE8479E-ADCA-4F3D-9A36-30946C8E55AE}" srcId="{5EBF4C5C-65E4-4FF0-BE71-9137FD5F4161}" destId="{38539DDB-9815-4C17-89DC-BA7EAF214882}" srcOrd="4" destOrd="0" parTransId="{CEE2C9C5-2253-49BE-9FD3-1F6E515C1BE1}" sibTransId="{A3FCCE65-2CC1-4264-A0E6-0EF52F1CE351}"/>
    <dgm:cxn modelId="{B3064FA2-0D81-43EC-9336-F12ED5FB534F}" type="presOf" srcId="{B9A3CBEE-105B-47FD-B5A3-00FD8F0061DE}" destId="{843890EC-EE02-419B-986F-9625A549EC48}" srcOrd="1" destOrd="1" presId="urn:microsoft.com/office/officeart/2011/layout/InterconnectedBlockProcess"/>
    <dgm:cxn modelId="{ACC79BA3-29FD-4792-9415-A57BF756E140}" type="presOf" srcId="{70328BDF-905F-40CD-8C35-5903F2ACE65B}" destId="{FF69E916-C703-4BA9-9012-5A2969750A14}" srcOrd="0" destOrd="1" presId="urn:microsoft.com/office/officeart/2011/layout/InterconnectedBlockProcess"/>
    <dgm:cxn modelId="{F68122A7-C2E8-4E05-9383-484F08239701}" type="presOf" srcId="{E6AA1A0E-B9B2-4FCE-9051-956B1592A901}" destId="{843890EC-EE02-419B-986F-9625A549EC48}" srcOrd="1" destOrd="2" presId="urn:microsoft.com/office/officeart/2011/layout/InterconnectedBlockProcess"/>
    <dgm:cxn modelId="{EF9A4EAE-BE48-459B-A20E-72D69A2C2B54}" type="presOf" srcId="{349C2444-3E75-40C1-A4DD-4D2A95E6C8D5}" destId="{0EDE3530-EF4D-4EC1-922E-DFF94DA53F3C}" srcOrd="1" destOrd="1" presId="urn:microsoft.com/office/officeart/2011/layout/InterconnectedBlockProcess"/>
    <dgm:cxn modelId="{EE6680AE-CDB6-4FE0-8ACB-8D812FD858D6}" type="presOf" srcId="{D4DE8B03-80D1-4A2B-B055-873C693C2919}" destId="{F4E5A393-0FE9-44C5-9E4E-C6E71D67FFDE}" srcOrd="1" destOrd="1" presId="urn:microsoft.com/office/officeart/2011/layout/InterconnectedBlockProcess"/>
    <dgm:cxn modelId="{DB7BC0B0-ABF8-4989-9FBF-E127485B1E90}" srcId="{5465D2BB-2976-4731-A164-E34B770464DC}" destId="{F8D6838C-C2C0-41F7-9829-A17A6167F5BD}" srcOrd="2" destOrd="0" parTransId="{E3821ACB-8F5F-4308-847E-F24C1AAFD60E}" sibTransId="{D58808D8-B5CA-48A5-A5CE-30313EAC8D0C}"/>
    <dgm:cxn modelId="{F47443B5-6ECB-49FD-8AC3-C21F3732CB35}" type="presOf" srcId="{CFDFD99C-FEB9-410D-B189-7398A459301D}" destId="{0EDE3530-EF4D-4EC1-922E-DFF94DA53F3C}" srcOrd="1" destOrd="0" presId="urn:microsoft.com/office/officeart/2011/layout/InterconnectedBlockProcess"/>
    <dgm:cxn modelId="{1312ACB7-87FF-4E9D-9C6D-F61CB7DF938C}" type="presOf" srcId="{B9A3CBEE-105B-47FD-B5A3-00FD8F0061DE}" destId="{DE410920-8FAE-42DD-B7F1-9FBD0181996E}" srcOrd="0" destOrd="1" presId="urn:microsoft.com/office/officeart/2011/layout/InterconnectedBlockProcess"/>
    <dgm:cxn modelId="{E2869AB9-D0BD-46B7-9CF2-18BA489EB3F3}" type="presOf" srcId="{E6AA1A0E-B9B2-4FCE-9051-956B1592A901}" destId="{DE410920-8FAE-42DD-B7F1-9FBD0181996E}" srcOrd="0" destOrd="2" presId="urn:microsoft.com/office/officeart/2011/layout/InterconnectedBlockProcess"/>
    <dgm:cxn modelId="{5BDF0ABB-9EFB-41A2-A0AD-158FECC1C3AD}" type="presOf" srcId="{05C4745D-B0C6-4BD0-BD5E-9D5F1C5657F6}" destId="{98D67385-FC02-494E-98EC-2931D22504BE}" srcOrd="1" destOrd="0" presId="urn:microsoft.com/office/officeart/2011/layout/InterconnectedBlockProcess"/>
    <dgm:cxn modelId="{513C69BC-7FE0-4512-AF24-144114897B6C}" srcId="{AC2472A8-112A-441A-915E-6E4F247DD227}" destId="{05C4745D-B0C6-4BD0-BD5E-9D5F1C5657F6}" srcOrd="0" destOrd="0" parTransId="{0AB858B4-FF58-446F-9819-FD73180E0CF4}" sibTransId="{9FCBA9F7-E475-40EF-B2EA-F99D93AD9099}"/>
    <dgm:cxn modelId="{64CEB6BC-3A25-45AB-A448-35315FED1E83}" srcId="{F8D6838C-C2C0-41F7-9829-A17A6167F5BD}" destId="{CFDFD99C-FEB9-410D-B189-7398A459301D}" srcOrd="0" destOrd="0" parTransId="{52B8259C-40BD-45A5-97D9-BF5FB39D3045}" sibTransId="{60735D40-B1A4-4C7C-A8C7-A5C712D38A38}"/>
    <dgm:cxn modelId="{90CD0EC9-B7CC-4C0C-9891-E910AEFE857D}" type="presOf" srcId="{31336AE8-72C6-4CD7-A257-4A8F7EBC6661}" destId="{68DE5E4F-6950-4A89-A771-98E9B54D3B34}" srcOrd="1" destOrd="0" presId="urn:microsoft.com/office/officeart/2011/layout/InterconnectedBlockProcess"/>
    <dgm:cxn modelId="{05BC99CD-5629-49F3-BBDC-43C7F18E8BD1}" srcId="{F8D6838C-C2C0-41F7-9829-A17A6167F5BD}" destId="{608EDA0B-9AA6-4F43-89CE-675B09867922}" srcOrd="2" destOrd="0" parTransId="{C2AF3D28-E81E-4639-AF23-208A51DE506F}" sibTransId="{E32CA694-D048-4832-9644-EA5665E63DC1}"/>
    <dgm:cxn modelId="{6A29E5CE-701D-4038-BF4A-B6A722491CD7}" srcId="{5465D2BB-2976-4731-A164-E34B770464DC}" destId="{A5868BBB-8452-4A52-B43A-057B389BAA78}" srcOrd="0" destOrd="0" parTransId="{006A83F2-607D-4F01-B06F-6DF115F94E68}" sibTransId="{7DBEA74D-04D3-4AAC-876E-957C10753320}"/>
    <dgm:cxn modelId="{CB0990CF-7351-4DCA-8E39-8DE321065E76}" type="presOf" srcId="{12CD2E76-D296-4DFD-B0B6-7937CDFB2416}" destId="{843890EC-EE02-419B-986F-9625A549EC48}" srcOrd="1" destOrd="0" presId="urn:microsoft.com/office/officeart/2011/layout/InterconnectedBlockProcess"/>
    <dgm:cxn modelId="{9F7B9BD3-38D6-4375-BEE9-8F417BA99F42}" type="presOf" srcId="{38539DDB-9815-4C17-89DC-BA7EAF214882}" destId="{024BC489-CDF3-49BB-ABBF-3D51E3C89971}" srcOrd="1" destOrd="4" presId="urn:microsoft.com/office/officeart/2011/layout/InterconnectedBlockProcess"/>
    <dgm:cxn modelId="{E31433D4-46DC-417F-8F63-7E2E3D23A858}" type="presOf" srcId="{B3A09FBC-8655-4177-B71A-99C2BCAA13BC}" destId="{FF69E916-C703-4BA9-9012-5A2969750A14}" srcOrd="0" destOrd="0" presId="urn:microsoft.com/office/officeart/2011/layout/InterconnectedBlockProcess"/>
    <dgm:cxn modelId="{FBE3B8DA-4BFA-4C63-AA96-72CA6323706A}" type="presOf" srcId="{B3A09FBC-8655-4177-B71A-99C2BCAA13BC}" destId="{024BC489-CDF3-49BB-ABBF-3D51E3C89971}" srcOrd="1" destOrd="0" presId="urn:microsoft.com/office/officeart/2011/layout/InterconnectedBlockProcess"/>
    <dgm:cxn modelId="{99968DDD-1BB3-4734-84D0-A5F21DB1E3CC}" type="presOf" srcId="{F8D6838C-C2C0-41F7-9829-A17A6167F5BD}" destId="{38E35768-0D86-4A49-9B44-9F967D0AD08B}" srcOrd="0" destOrd="0" presId="urn:microsoft.com/office/officeart/2011/layout/InterconnectedBlockProcess"/>
    <dgm:cxn modelId="{1E93A0DE-DE83-43D6-B714-DA563C4A62B8}" type="presOf" srcId="{608EDA0B-9AA6-4F43-89CE-675B09867922}" destId="{0EDE3530-EF4D-4EC1-922E-DFF94DA53F3C}" srcOrd="1" destOrd="2" presId="urn:microsoft.com/office/officeart/2011/layout/InterconnectedBlockProcess"/>
    <dgm:cxn modelId="{307975E0-42E1-4D57-A463-0C7FD4CFCE92}" type="presOf" srcId="{05C4745D-B0C6-4BD0-BD5E-9D5F1C5657F6}" destId="{FC55ECC2-2CC0-45B9-B09B-644B832709BB}" srcOrd="0" destOrd="0" presId="urn:microsoft.com/office/officeart/2011/layout/InterconnectedBlockProcess"/>
    <dgm:cxn modelId="{2CE7ECE1-3AE5-49FA-A1AB-E2D2DFB02BDB}" type="presOf" srcId="{431674C7-4CFE-4728-AED9-73FA832D19EB}" destId="{190508A7-5F98-47B8-9C8F-6AF896F5D7A4}" srcOrd="0" destOrd="0" presId="urn:microsoft.com/office/officeart/2011/layout/InterconnectedBlockProcess"/>
    <dgm:cxn modelId="{2728D4E6-4C30-4B61-8E59-E25909D8F3F0}" type="presOf" srcId="{B7718039-0B82-4B05-A158-104DC550888B}" destId="{FF69E916-C703-4BA9-9012-5A2969750A14}" srcOrd="0" destOrd="3" presId="urn:microsoft.com/office/officeart/2011/layout/InterconnectedBlockProcess"/>
    <dgm:cxn modelId="{31F326E7-9C23-402B-83E5-2B7555DC2A40}" type="presOf" srcId="{D4DE8B03-80D1-4A2B-B055-873C693C2919}" destId="{DD110F27-5E9B-4B33-87E5-DDBBE3C2819D}" srcOrd="0" destOrd="1" presId="urn:microsoft.com/office/officeart/2011/layout/InterconnectedBlockProcess"/>
    <dgm:cxn modelId="{BB9235E7-531D-490D-A398-DCE5F8731B90}" type="presOf" srcId="{CFDFD99C-FEB9-410D-B189-7398A459301D}" destId="{88292E10-654B-4361-A672-F1EDDF347DA5}" srcOrd="0" destOrd="0" presId="urn:microsoft.com/office/officeart/2011/layout/InterconnectedBlockProcess"/>
    <dgm:cxn modelId="{8CCEFBE7-F33F-4147-8476-C23E59E9BD99}" srcId="{431674C7-4CFE-4728-AED9-73FA832D19EB}" destId="{B9A3CBEE-105B-47FD-B5A3-00FD8F0061DE}" srcOrd="1" destOrd="0" parTransId="{DE11BA41-221D-46A4-BC7F-941BCC3344BA}" sibTransId="{9189A582-93F6-45C4-AE04-44D6FFD3BB56}"/>
    <dgm:cxn modelId="{75CCE0EA-CA81-4B91-9ECB-9CF553CCAFCA}" type="presOf" srcId="{12CD2E76-D296-4DFD-B0B6-7937CDFB2416}" destId="{DE410920-8FAE-42DD-B7F1-9FBD0181996E}" srcOrd="0" destOrd="0" presId="urn:microsoft.com/office/officeart/2011/layout/InterconnectedBlockProcess"/>
    <dgm:cxn modelId="{95B29BEB-3560-4A8D-8BCD-9212FF83A1D3}" srcId="{5EBF4C5C-65E4-4FF0-BE71-9137FD5F4161}" destId="{B7718039-0B82-4B05-A158-104DC550888B}" srcOrd="3" destOrd="0" parTransId="{310C5A77-E5A5-4EA7-ABEA-2CB2011860A2}" sibTransId="{EC97B119-A8E7-47B1-892C-F907F9138FD3}"/>
    <dgm:cxn modelId="{861E52F4-7474-4003-9496-502521D2E659}" srcId="{5465D2BB-2976-4731-A164-E34B770464DC}" destId="{4F81523F-43E3-48CB-882A-9CD4F9457CA6}" srcOrd="1" destOrd="0" parTransId="{52D7F0B2-6169-44B2-B36A-9D1527CFA521}" sibTransId="{F6358453-68C5-4408-8070-DD130E13E9F3}"/>
    <dgm:cxn modelId="{7A4629F6-A84A-4CA7-B9BA-EEF49417D4B1}" type="presOf" srcId="{A5868BBB-8452-4A52-B43A-057B389BAA78}" destId="{D81A9CA3-3F5F-4357-8950-356C3B55A490}" srcOrd="0" destOrd="0" presId="urn:microsoft.com/office/officeart/2011/layout/InterconnectedBlockProcess"/>
    <dgm:cxn modelId="{69C4F1F9-8B47-4B52-927C-EA599CCA9515}" srcId="{4F81523F-43E3-48CB-882A-9CD4F9457CA6}" destId="{E899A2DC-D295-4CE8-9FFD-FD5CA42DACE1}" srcOrd="1" destOrd="0" parTransId="{280D011B-EFD3-4255-93C3-AC8CF0D97ACA}" sibTransId="{2463E16C-6C68-4A17-BA07-4278D864EDAF}"/>
    <dgm:cxn modelId="{827565FB-6151-4B59-ADCC-2D3786ED8C5D}" srcId="{5465D2BB-2976-4731-A164-E34B770464DC}" destId="{431674C7-4CFE-4728-AED9-73FA832D19EB}" srcOrd="5" destOrd="0" parTransId="{BF5F7755-82F8-4906-9DA7-D27597266512}" sibTransId="{F3FB85AF-9292-4E6F-995B-DB3E3CDD4CA4}"/>
    <dgm:cxn modelId="{FE8D35FE-D4B6-4131-88D5-690898AB8F13}" srcId="{4F81523F-43E3-48CB-882A-9CD4F9457CA6}" destId="{31336AE8-72C6-4CD7-A257-4A8F7EBC6661}" srcOrd="0" destOrd="0" parTransId="{19AE1602-3E34-4376-BCC7-D605E6AB9D64}" sibTransId="{FD17D076-0D54-4708-B77F-B78454BD9184}"/>
    <dgm:cxn modelId="{B0A2FB30-BF14-4B73-9926-AB6F8D8FDC8F}" type="presParOf" srcId="{1B52AF33-2474-4568-9996-79E59FE8682B}" destId="{FF68D82E-B581-469E-AB00-3CC8092809B8}" srcOrd="0" destOrd="0" presId="urn:microsoft.com/office/officeart/2011/layout/InterconnectedBlockProcess"/>
    <dgm:cxn modelId="{5651417D-42BC-4F2E-8A7C-74CB3B10DABE}" type="presParOf" srcId="{FF68D82E-B581-469E-AB00-3CC8092809B8}" destId="{DE410920-8FAE-42DD-B7F1-9FBD0181996E}" srcOrd="0" destOrd="0" presId="urn:microsoft.com/office/officeart/2011/layout/InterconnectedBlockProcess"/>
    <dgm:cxn modelId="{F06C4922-AE96-4610-AA02-6936CF1FC6EB}" type="presParOf" srcId="{1B52AF33-2474-4568-9996-79E59FE8682B}" destId="{843890EC-EE02-419B-986F-9625A549EC48}" srcOrd="1" destOrd="0" presId="urn:microsoft.com/office/officeart/2011/layout/InterconnectedBlockProcess"/>
    <dgm:cxn modelId="{CCC1E3A3-5E37-4D20-86A3-56D80F1E86A4}" type="presParOf" srcId="{1B52AF33-2474-4568-9996-79E59FE8682B}" destId="{190508A7-5F98-47B8-9C8F-6AF896F5D7A4}" srcOrd="2" destOrd="0" presId="urn:microsoft.com/office/officeart/2011/layout/InterconnectedBlockProcess"/>
    <dgm:cxn modelId="{5665A762-02A7-485B-927A-D3DFF1C6AB8C}" type="presParOf" srcId="{1B52AF33-2474-4568-9996-79E59FE8682B}" destId="{833E4206-22F5-452B-AA61-FBDF335788AF}" srcOrd="3" destOrd="0" presId="urn:microsoft.com/office/officeart/2011/layout/InterconnectedBlockProcess"/>
    <dgm:cxn modelId="{CB4CACC1-7D54-4993-B91A-DD9412E7A3BC}" type="presParOf" srcId="{833E4206-22F5-452B-AA61-FBDF335788AF}" destId="{FC55ECC2-2CC0-45B9-B09B-644B832709BB}" srcOrd="0" destOrd="0" presId="urn:microsoft.com/office/officeart/2011/layout/InterconnectedBlockProcess"/>
    <dgm:cxn modelId="{66A85BF0-71FC-4553-B18A-9EF1D7F881A0}" type="presParOf" srcId="{1B52AF33-2474-4568-9996-79E59FE8682B}" destId="{98D67385-FC02-494E-98EC-2931D22504BE}" srcOrd="4" destOrd="0" presId="urn:microsoft.com/office/officeart/2011/layout/InterconnectedBlockProcess"/>
    <dgm:cxn modelId="{DDB98A7B-D5B1-4F49-8467-2ACF634615FD}" type="presParOf" srcId="{1B52AF33-2474-4568-9996-79E59FE8682B}" destId="{DB4F697E-CDB6-4946-A4D5-E8828BE844D0}" srcOrd="5" destOrd="0" presId="urn:microsoft.com/office/officeart/2011/layout/InterconnectedBlockProcess"/>
    <dgm:cxn modelId="{67AC52F1-F1AE-4DCF-8EB9-5DD0FBDCF909}" type="presParOf" srcId="{1B52AF33-2474-4568-9996-79E59FE8682B}" destId="{0C8B6578-0C01-471F-989A-587FCF3F5A16}" srcOrd="6" destOrd="0" presId="urn:microsoft.com/office/officeart/2011/layout/InterconnectedBlockProcess"/>
    <dgm:cxn modelId="{94891DCA-4B4C-4074-934C-EB2F9B163112}" type="presParOf" srcId="{0C8B6578-0C01-471F-989A-587FCF3F5A16}" destId="{FF69E916-C703-4BA9-9012-5A2969750A14}" srcOrd="0" destOrd="0" presId="urn:microsoft.com/office/officeart/2011/layout/InterconnectedBlockProcess"/>
    <dgm:cxn modelId="{60E5DEBE-99B3-45CC-8D70-B2FC2C4CFB9B}" type="presParOf" srcId="{1B52AF33-2474-4568-9996-79E59FE8682B}" destId="{024BC489-CDF3-49BB-ABBF-3D51E3C89971}" srcOrd="7" destOrd="0" presId="urn:microsoft.com/office/officeart/2011/layout/InterconnectedBlockProcess"/>
    <dgm:cxn modelId="{3564C442-A35B-4AC1-BBE1-5D1ACA918BD2}" type="presParOf" srcId="{1B52AF33-2474-4568-9996-79E59FE8682B}" destId="{7C8B3913-B8D5-4CC3-B1BA-7C33BFCA9E49}" srcOrd="8" destOrd="0" presId="urn:microsoft.com/office/officeart/2011/layout/InterconnectedBlockProcess"/>
    <dgm:cxn modelId="{FDC77884-8966-470F-BD1C-0DD07FA54016}" type="presParOf" srcId="{1B52AF33-2474-4568-9996-79E59FE8682B}" destId="{0628AAB8-8F5E-4DE6-B57B-BB51F03BBB4C}" srcOrd="9" destOrd="0" presId="urn:microsoft.com/office/officeart/2011/layout/InterconnectedBlockProcess"/>
    <dgm:cxn modelId="{789D4BB5-DB67-40E6-920E-7839F844C984}" type="presParOf" srcId="{0628AAB8-8F5E-4DE6-B57B-BB51F03BBB4C}" destId="{88292E10-654B-4361-A672-F1EDDF347DA5}" srcOrd="0" destOrd="0" presId="urn:microsoft.com/office/officeart/2011/layout/InterconnectedBlockProcess"/>
    <dgm:cxn modelId="{646AF354-BE50-4B70-8EE1-BE8597BAEAF8}" type="presParOf" srcId="{1B52AF33-2474-4568-9996-79E59FE8682B}" destId="{0EDE3530-EF4D-4EC1-922E-DFF94DA53F3C}" srcOrd="10" destOrd="0" presId="urn:microsoft.com/office/officeart/2011/layout/InterconnectedBlockProcess"/>
    <dgm:cxn modelId="{D34A545C-EB75-435F-B00F-5686FAF0242A}" type="presParOf" srcId="{1B52AF33-2474-4568-9996-79E59FE8682B}" destId="{38E35768-0D86-4A49-9B44-9F967D0AD08B}" srcOrd="11" destOrd="0" presId="urn:microsoft.com/office/officeart/2011/layout/InterconnectedBlockProcess"/>
    <dgm:cxn modelId="{64825300-3B47-4B9B-8AED-79197A005CC0}" type="presParOf" srcId="{1B52AF33-2474-4568-9996-79E59FE8682B}" destId="{6BCC611F-45AE-4320-BFEA-B14FD5C2C976}" srcOrd="12" destOrd="0" presId="urn:microsoft.com/office/officeart/2011/layout/InterconnectedBlockProcess"/>
    <dgm:cxn modelId="{34359411-294F-4DCB-9871-D4E233E1A2D1}" type="presParOf" srcId="{6BCC611F-45AE-4320-BFEA-B14FD5C2C976}" destId="{74556894-4EA6-49BA-ADB8-AB78FE540D87}" srcOrd="0" destOrd="0" presId="urn:microsoft.com/office/officeart/2011/layout/InterconnectedBlockProcess"/>
    <dgm:cxn modelId="{9069BBAB-0884-4987-BF45-7811E54C7A7A}" type="presParOf" srcId="{1B52AF33-2474-4568-9996-79E59FE8682B}" destId="{68DE5E4F-6950-4A89-A771-98E9B54D3B34}" srcOrd="13" destOrd="0" presId="urn:microsoft.com/office/officeart/2011/layout/InterconnectedBlockProcess"/>
    <dgm:cxn modelId="{27407D9E-4B81-4023-A714-CA10BED08998}" type="presParOf" srcId="{1B52AF33-2474-4568-9996-79E59FE8682B}" destId="{52681AC4-3DE7-4716-A90C-67FB864E9CBB}" srcOrd="14" destOrd="0" presId="urn:microsoft.com/office/officeart/2011/layout/InterconnectedBlockProcess"/>
    <dgm:cxn modelId="{618A5FAA-590C-4C39-B1FB-74184119B9AC}" type="presParOf" srcId="{1B52AF33-2474-4568-9996-79E59FE8682B}" destId="{B90AE31D-48BA-4407-8B98-4D0B0D2FDBC2}" srcOrd="15" destOrd="0" presId="urn:microsoft.com/office/officeart/2011/layout/InterconnectedBlockProcess"/>
    <dgm:cxn modelId="{893DFBE2-D918-4C51-834F-1A620793846F}" type="presParOf" srcId="{B90AE31D-48BA-4407-8B98-4D0B0D2FDBC2}" destId="{DD110F27-5E9B-4B33-87E5-DDBBE3C2819D}" srcOrd="0" destOrd="0" presId="urn:microsoft.com/office/officeart/2011/layout/InterconnectedBlockProcess"/>
    <dgm:cxn modelId="{39F82C76-4150-44F0-8A57-C791BF0EDB66}" type="presParOf" srcId="{1B52AF33-2474-4568-9996-79E59FE8682B}" destId="{F4E5A393-0FE9-44C5-9E4E-C6E71D67FFDE}" srcOrd="16" destOrd="0" presId="urn:microsoft.com/office/officeart/2011/layout/InterconnectedBlockProcess"/>
    <dgm:cxn modelId="{55AAF487-3FB7-4BEC-B411-A0E779013D51}" type="presParOf" srcId="{1B52AF33-2474-4568-9996-79E59FE8682B}" destId="{D81A9CA3-3F5F-4357-8950-356C3B55A490}"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D3DB29-7BEF-4E6A-A787-0A552B814A45}" type="doc">
      <dgm:prSet loTypeId="urn:microsoft.com/office/officeart/2005/8/layout/hProcess3" loCatId="process" qsTypeId="urn:microsoft.com/office/officeart/2005/8/quickstyle/3d4" qsCatId="3D" csTypeId="urn:microsoft.com/office/officeart/2005/8/colors/accent1_2" csCatId="accent1" phldr="1"/>
      <dgm:spPr/>
    </dgm:pt>
    <dgm:pt modelId="{96CF6D6C-57DC-4AF5-9059-7FCB88498E23}">
      <dgm:prSet phldrT="[Text]" custT="1"/>
      <dgm:spPr/>
      <dgm:t>
        <a:bodyPr/>
        <a:lstStyle/>
        <a:p>
          <a:r>
            <a:rPr lang="en-US" sz="2400" b="1" i="1" dirty="0">
              <a:solidFill>
                <a:srgbClr val="7030A0"/>
              </a:solidFill>
              <a:effectLst>
                <a:outerShdw blurRad="38100" dist="38100" dir="2700000" algn="tl">
                  <a:srgbClr val="000000">
                    <a:alpha val="43137"/>
                  </a:srgbClr>
                </a:outerShdw>
              </a:effectLst>
            </a:rPr>
            <a:t>Residency Master File</a:t>
          </a:r>
        </a:p>
      </dgm:t>
    </dgm:pt>
    <dgm:pt modelId="{1D2F3F74-47B9-4FA4-8F84-C3477C7F3E46}" type="parTrans" cxnId="{7BFABA76-FE01-40C3-BF38-7C3FD03CB43C}">
      <dgm:prSet/>
      <dgm:spPr/>
      <dgm:t>
        <a:bodyPr/>
        <a:lstStyle/>
        <a:p>
          <a:endParaRPr lang="en-US"/>
        </a:p>
      </dgm:t>
    </dgm:pt>
    <dgm:pt modelId="{EF5E79EE-3605-421F-A059-E0D86FA33388}" type="sibTrans" cxnId="{7BFABA76-FE01-40C3-BF38-7C3FD03CB43C}">
      <dgm:prSet/>
      <dgm:spPr/>
      <dgm:t>
        <a:bodyPr/>
        <a:lstStyle/>
        <a:p>
          <a:endParaRPr lang="en-US"/>
        </a:p>
      </dgm:t>
    </dgm:pt>
    <dgm:pt modelId="{A84CD930-A5CB-4D66-8565-222782D51AC9}" type="pres">
      <dgm:prSet presAssocID="{84D3DB29-7BEF-4E6A-A787-0A552B814A45}" presName="Name0" presStyleCnt="0">
        <dgm:presLayoutVars>
          <dgm:dir/>
          <dgm:animLvl val="lvl"/>
          <dgm:resizeHandles val="exact"/>
        </dgm:presLayoutVars>
      </dgm:prSet>
      <dgm:spPr/>
    </dgm:pt>
    <dgm:pt modelId="{71181B0A-4C41-434E-9986-E80D54A0A2E4}" type="pres">
      <dgm:prSet presAssocID="{84D3DB29-7BEF-4E6A-A787-0A552B814A45}" presName="dummy" presStyleCnt="0"/>
      <dgm:spPr/>
    </dgm:pt>
    <dgm:pt modelId="{7887B823-0A66-4D22-9C5F-F48059E93FAC}" type="pres">
      <dgm:prSet presAssocID="{84D3DB29-7BEF-4E6A-A787-0A552B814A45}" presName="linH" presStyleCnt="0"/>
      <dgm:spPr/>
    </dgm:pt>
    <dgm:pt modelId="{C6266194-86BB-4F33-B6D2-FD451D3588D5}" type="pres">
      <dgm:prSet presAssocID="{84D3DB29-7BEF-4E6A-A787-0A552B814A45}" presName="padding1" presStyleCnt="0"/>
      <dgm:spPr/>
    </dgm:pt>
    <dgm:pt modelId="{656753A5-1295-4C3D-91C9-57BD1ECAF056}" type="pres">
      <dgm:prSet presAssocID="{96CF6D6C-57DC-4AF5-9059-7FCB88498E23}" presName="linV" presStyleCnt="0"/>
      <dgm:spPr/>
    </dgm:pt>
    <dgm:pt modelId="{D1291CC5-911D-4164-829B-2F50B27A1BF1}" type="pres">
      <dgm:prSet presAssocID="{96CF6D6C-57DC-4AF5-9059-7FCB88498E23}" presName="spVertical1" presStyleCnt="0"/>
      <dgm:spPr/>
    </dgm:pt>
    <dgm:pt modelId="{A732B5A6-6D28-4E15-9C63-62F8465BD27A}" type="pres">
      <dgm:prSet presAssocID="{96CF6D6C-57DC-4AF5-9059-7FCB88498E23}" presName="parTx" presStyleLbl="revTx" presStyleIdx="0" presStyleCnt="1">
        <dgm:presLayoutVars>
          <dgm:chMax val="0"/>
          <dgm:chPref val="0"/>
          <dgm:bulletEnabled val="1"/>
        </dgm:presLayoutVars>
      </dgm:prSet>
      <dgm:spPr/>
    </dgm:pt>
    <dgm:pt modelId="{D1DEE441-C88F-4677-A697-734EF4E9800D}" type="pres">
      <dgm:prSet presAssocID="{96CF6D6C-57DC-4AF5-9059-7FCB88498E23}" presName="spVertical2" presStyleCnt="0"/>
      <dgm:spPr/>
    </dgm:pt>
    <dgm:pt modelId="{0BE8E529-70C8-42D5-8865-063E4DD8C7B7}" type="pres">
      <dgm:prSet presAssocID="{96CF6D6C-57DC-4AF5-9059-7FCB88498E23}" presName="spVertical3" presStyleCnt="0"/>
      <dgm:spPr/>
    </dgm:pt>
    <dgm:pt modelId="{B0175D80-5542-4CB3-899B-DC9BC1DE5971}" type="pres">
      <dgm:prSet presAssocID="{84D3DB29-7BEF-4E6A-A787-0A552B814A45}" presName="padding2" presStyleCnt="0"/>
      <dgm:spPr/>
    </dgm:pt>
    <dgm:pt modelId="{A5B9BBA4-FB4C-4F69-8DA4-76A2815E1DBD}" type="pres">
      <dgm:prSet presAssocID="{84D3DB29-7BEF-4E6A-A787-0A552B814A45}" presName="negArrow" presStyleCnt="0"/>
      <dgm:spPr/>
    </dgm:pt>
    <dgm:pt modelId="{BE833032-70E3-49E7-A170-220D10E6D081}" type="pres">
      <dgm:prSet presAssocID="{84D3DB29-7BEF-4E6A-A787-0A552B814A45}" presName="backgroundArrow" presStyleLbl="node1" presStyleIdx="0" presStyleCnt="1" custScaleY="191412"/>
      <dgm:spPr/>
    </dgm:pt>
  </dgm:ptLst>
  <dgm:cxnLst>
    <dgm:cxn modelId="{7BFABA76-FE01-40C3-BF38-7C3FD03CB43C}" srcId="{84D3DB29-7BEF-4E6A-A787-0A552B814A45}" destId="{96CF6D6C-57DC-4AF5-9059-7FCB88498E23}" srcOrd="0" destOrd="0" parTransId="{1D2F3F74-47B9-4FA4-8F84-C3477C7F3E46}" sibTransId="{EF5E79EE-3605-421F-A059-E0D86FA33388}"/>
    <dgm:cxn modelId="{CF5E287C-E582-4A24-B898-48F5824B2C0F}" type="presOf" srcId="{96CF6D6C-57DC-4AF5-9059-7FCB88498E23}" destId="{A732B5A6-6D28-4E15-9C63-62F8465BD27A}" srcOrd="0" destOrd="0" presId="urn:microsoft.com/office/officeart/2005/8/layout/hProcess3"/>
    <dgm:cxn modelId="{9222BCC3-E878-476F-87B1-6414D82F7F3F}" type="presOf" srcId="{84D3DB29-7BEF-4E6A-A787-0A552B814A45}" destId="{A84CD930-A5CB-4D66-8565-222782D51AC9}" srcOrd="0" destOrd="0" presId="urn:microsoft.com/office/officeart/2005/8/layout/hProcess3"/>
    <dgm:cxn modelId="{74403875-986C-43C0-9BBB-A8786F55906C}" type="presParOf" srcId="{A84CD930-A5CB-4D66-8565-222782D51AC9}" destId="{71181B0A-4C41-434E-9986-E80D54A0A2E4}" srcOrd="0" destOrd="0" presId="urn:microsoft.com/office/officeart/2005/8/layout/hProcess3"/>
    <dgm:cxn modelId="{6E0A8AF9-99F2-49BF-A31F-6CC8DCABB435}" type="presParOf" srcId="{A84CD930-A5CB-4D66-8565-222782D51AC9}" destId="{7887B823-0A66-4D22-9C5F-F48059E93FAC}" srcOrd="1" destOrd="0" presId="urn:microsoft.com/office/officeart/2005/8/layout/hProcess3"/>
    <dgm:cxn modelId="{EF69C5C6-FC0E-4F5A-A96E-09D5481DDAC2}" type="presParOf" srcId="{7887B823-0A66-4D22-9C5F-F48059E93FAC}" destId="{C6266194-86BB-4F33-B6D2-FD451D3588D5}" srcOrd="0" destOrd="0" presId="urn:microsoft.com/office/officeart/2005/8/layout/hProcess3"/>
    <dgm:cxn modelId="{40E09850-E5FC-42B3-855F-34FDC19BFF27}" type="presParOf" srcId="{7887B823-0A66-4D22-9C5F-F48059E93FAC}" destId="{656753A5-1295-4C3D-91C9-57BD1ECAF056}" srcOrd="1" destOrd="0" presId="urn:microsoft.com/office/officeart/2005/8/layout/hProcess3"/>
    <dgm:cxn modelId="{0EEB2305-2AD2-4C98-8D62-750C6EC9A37C}" type="presParOf" srcId="{656753A5-1295-4C3D-91C9-57BD1ECAF056}" destId="{D1291CC5-911D-4164-829B-2F50B27A1BF1}" srcOrd="0" destOrd="0" presId="urn:microsoft.com/office/officeart/2005/8/layout/hProcess3"/>
    <dgm:cxn modelId="{5E4614F0-72CE-4CA1-A704-603BFFFA1A14}" type="presParOf" srcId="{656753A5-1295-4C3D-91C9-57BD1ECAF056}" destId="{A732B5A6-6D28-4E15-9C63-62F8465BD27A}" srcOrd="1" destOrd="0" presId="urn:microsoft.com/office/officeart/2005/8/layout/hProcess3"/>
    <dgm:cxn modelId="{67F36967-DF48-4BDE-8263-3B10061E6F8E}" type="presParOf" srcId="{656753A5-1295-4C3D-91C9-57BD1ECAF056}" destId="{D1DEE441-C88F-4677-A697-734EF4E9800D}" srcOrd="2" destOrd="0" presId="urn:microsoft.com/office/officeart/2005/8/layout/hProcess3"/>
    <dgm:cxn modelId="{29440B4B-8978-4717-81E2-02F055F45699}" type="presParOf" srcId="{656753A5-1295-4C3D-91C9-57BD1ECAF056}" destId="{0BE8E529-70C8-42D5-8865-063E4DD8C7B7}" srcOrd="3" destOrd="0" presId="urn:microsoft.com/office/officeart/2005/8/layout/hProcess3"/>
    <dgm:cxn modelId="{AEE2C055-6D38-4B8F-AD8C-741DC67C014A}" type="presParOf" srcId="{7887B823-0A66-4D22-9C5F-F48059E93FAC}" destId="{B0175D80-5542-4CB3-899B-DC9BC1DE5971}" srcOrd="2" destOrd="0" presId="urn:microsoft.com/office/officeart/2005/8/layout/hProcess3"/>
    <dgm:cxn modelId="{94923CE4-90A4-4296-AC8A-8A7A75EA0323}" type="presParOf" srcId="{7887B823-0A66-4D22-9C5F-F48059E93FAC}" destId="{A5B9BBA4-FB4C-4F69-8DA4-76A2815E1DBD}" srcOrd="3" destOrd="0" presId="urn:microsoft.com/office/officeart/2005/8/layout/hProcess3"/>
    <dgm:cxn modelId="{F61F9687-AE6D-41F9-8545-E269B3439F27}" type="presParOf" srcId="{7887B823-0A66-4D22-9C5F-F48059E93FAC}" destId="{BE833032-70E3-49E7-A170-220D10E6D081}"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8B95-F543-484D-B620-75B3622BEE12}">
      <dsp:nvSpPr>
        <dsp:cNvPr id="0" name=""/>
        <dsp:cNvSpPr/>
      </dsp:nvSpPr>
      <dsp:spPr>
        <a:xfrm>
          <a:off x="0" y="299008"/>
          <a:ext cx="11279966" cy="22935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To understand the program level factors that are associated with family medicine resident outcomes of interest</a:t>
          </a:r>
        </a:p>
      </dsp:txBody>
      <dsp:txXfrm>
        <a:off x="111963" y="410971"/>
        <a:ext cx="11056040" cy="2069639"/>
      </dsp:txXfrm>
    </dsp:sp>
    <dsp:sp modelId="{49E1779D-4D30-4CD1-98C5-1EEEF6A5918E}">
      <dsp:nvSpPr>
        <dsp:cNvPr id="0" name=""/>
        <dsp:cNvSpPr/>
      </dsp:nvSpPr>
      <dsp:spPr>
        <a:xfrm>
          <a:off x="0" y="2801303"/>
          <a:ext cx="11279966" cy="22935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To provide evidence-based guidance to family medicine residency leadership teams to guide changes in residency structure and curricula to achieve their desired family medicine graduate outcomes</a:t>
          </a:r>
        </a:p>
      </dsp:txBody>
      <dsp:txXfrm>
        <a:off x="111963" y="2913266"/>
        <a:ext cx="11056040" cy="2069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A5537-58EB-43F5-AA4E-8607252D5347}">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Measure with CERA Program Director Survey with ACGME Program IDs in Summer/Fall of 2018 (frame questions for Class of 2018)</a:t>
          </a:r>
        </a:p>
      </dsp:txBody>
      <dsp:txXfrm rot="-5400000">
        <a:off x="3785616" y="295201"/>
        <a:ext cx="6647092" cy="1532257"/>
      </dsp:txXfrm>
    </dsp:sp>
    <dsp:sp modelId="{D2E52538-2BED-4E57-AE81-2A5B5D2EAB1D}">
      <dsp:nvSpPr>
        <dsp:cNvPr id="0" name=""/>
        <dsp:cNvSpPr/>
      </dsp:nvSpPr>
      <dsp:spPr>
        <a:xfrm>
          <a:off x="0" y="53"/>
          <a:ext cx="3785616" cy="2122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Exposures = </a:t>
          </a:r>
        </a:p>
        <a:p>
          <a:pPr marL="0" lvl="0" indent="0" algn="ctr" defTabSz="1244600">
            <a:lnSpc>
              <a:spcPct val="90000"/>
            </a:lnSpc>
            <a:spcBef>
              <a:spcPct val="0"/>
            </a:spcBef>
            <a:spcAft>
              <a:spcPct val="35000"/>
            </a:spcAft>
            <a:buNone/>
          </a:pPr>
          <a:r>
            <a:rPr lang="en-US" sz="2800" kern="1200" dirty="0"/>
            <a:t>Residency Program </a:t>
          </a:r>
          <a:r>
            <a:rPr lang="en-US" sz="2400" kern="1200" dirty="0"/>
            <a:t>(2014/2015 – 2018)</a:t>
          </a:r>
          <a:endParaRPr lang="en-US" sz="3200" kern="1200" dirty="0"/>
        </a:p>
      </dsp:txBody>
      <dsp:txXfrm>
        <a:off x="103614" y="103667"/>
        <a:ext cx="3578388" cy="1915324"/>
      </dsp:txXfrm>
    </dsp:sp>
    <dsp:sp modelId="{C8030EC9-3466-4887-B0FD-409AF44A443E}">
      <dsp:nvSpPr>
        <dsp:cNvPr id="0" name=""/>
        <dsp:cNvSpPr/>
      </dsp:nvSpPr>
      <dsp:spPr>
        <a:xfrm rot="5400000">
          <a:off x="6301587" y="-74983"/>
          <a:ext cx="1698041" cy="6729984"/>
        </a:xfrm>
        <a:prstGeom prst="round2SameRect">
          <a:avLst/>
        </a:prstGeom>
        <a:solidFill>
          <a:schemeClr val="accent5">
            <a:tint val="40000"/>
            <a:alpha val="90000"/>
            <a:hueOff val="-1384364"/>
            <a:satOff val="36018"/>
            <a:lumOff val="2331"/>
            <a:alphaOff val="0"/>
          </a:schemeClr>
        </a:solidFill>
        <a:ln w="12700" cap="flat" cmpd="sng" algn="ctr">
          <a:solidFill>
            <a:schemeClr val="accent5">
              <a:tint val="40000"/>
              <a:alpha val="90000"/>
              <a:hueOff val="-1384364"/>
              <a:satOff val="36018"/>
              <a:lumOff val="23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Measure with AFMRD ABFM National Graduate Survey of Class of 2018 (administered in 2021/2022)</a:t>
          </a:r>
        </a:p>
      </dsp:txBody>
      <dsp:txXfrm rot="-5400000">
        <a:off x="3785616" y="2523880"/>
        <a:ext cx="6647092" cy="1532257"/>
      </dsp:txXfrm>
    </dsp:sp>
    <dsp:sp modelId="{4CAE4381-8F64-4290-912F-7783FDC95C17}">
      <dsp:nvSpPr>
        <dsp:cNvPr id="0" name=""/>
        <dsp:cNvSpPr/>
      </dsp:nvSpPr>
      <dsp:spPr>
        <a:xfrm>
          <a:off x="0" y="2228732"/>
          <a:ext cx="3785616" cy="2122552"/>
        </a:xfrm>
        <a:prstGeom prst="roundRect">
          <a:avLst/>
        </a:prstGeom>
        <a:solidFill>
          <a:schemeClr val="accent5">
            <a:hueOff val="-1593404"/>
            <a:satOff val="4462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Outcomes = </a:t>
          </a:r>
        </a:p>
        <a:p>
          <a:pPr marL="0" lvl="0" indent="0" algn="ctr" defTabSz="1066800">
            <a:lnSpc>
              <a:spcPct val="90000"/>
            </a:lnSpc>
            <a:spcBef>
              <a:spcPct val="0"/>
            </a:spcBef>
            <a:spcAft>
              <a:spcPct val="35000"/>
            </a:spcAft>
            <a:buNone/>
          </a:pPr>
          <a:r>
            <a:rPr lang="en-US" sz="2400" kern="1200" dirty="0"/>
            <a:t>Family Medicine Residency Graduate Outcomes </a:t>
          </a:r>
        </a:p>
        <a:p>
          <a:pPr marL="0" lvl="0" indent="0" algn="ctr" defTabSz="1066800">
            <a:lnSpc>
              <a:spcPct val="90000"/>
            </a:lnSpc>
            <a:spcBef>
              <a:spcPct val="0"/>
            </a:spcBef>
            <a:spcAft>
              <a:spcPct val="35000"/>
            </a:spcAft>
            <a:buNone/>
          </a:pPr>
          <a:r>
            <a:rPr lang="en-US" sz="2000" kern="1200" dirty="0"/>
            <a:t>(3 years post residency)</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237B8-26A4-49F3-AFC5-350CAA42967A}">
      <dsp:nvSpPr>
        <dsp:cNvPr id="0" name=""/>
        <dsp:cNvSpPr/>
      </dsp:nvSpPr>
      <dsp:spPr>
        <a:xfrm>
          <a:off x="0" y="351931"/>
          <a:ext cx="6263640" cy="28129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95732" rIns="486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Administered in Summer/Fall 2018</a:t>
          </a:r>
        </a:p>
        <a:p>
          <a:pPr marL="171450" lvl="1" indent="-171450" algn="l" defTabSz="844550">
            <a:lnSpc>
              <a:spcPct val="90000"/>
            </a:lnSpc>
            <a:spcBef>
              <a:spcPct val="0"/>
            </a:spcBef>
            <a:spcAft>
              <a:spcPct val="15000"/>
            </a:spcAft>
            <a:buChar char="•"/>
          </a:pPr>
          <a:r>
            <a:rPr lang="en-US" sz="1900" kern="1200"/>
            <a:t>88 Questions</a:t>
          </a:r>
        </a:p>
        <a:p>
          <a:pPr marL="342900" lvl="2" indent="-171450" algn="l" defTabSz="844550">
            <a:lnSpc>
              <a:spcPct val="90000"/>
            </a:lnSpc>
            <a:spcBef>
              <a:spcPct val="0"/>
            </a:spcBef>
            <a:spcAft>
              <a:spcPct val="15000"/>
            </a:spcAft>
            <a:buChar char="•"/>
          </a:pPr>
          <a:r>
            <a:rPr lang="en-US" sz="1900" kern="1200"/>
            <a:t>5 project proposals</a:t>
          </a:r>
        </a:p>
        <a:p>
          <a:pPr marL="342900" lvl="2" indent="-171450" algn="l" defTabSz="844550">
            <a:lnSpc>
              <a:spcPct val="90000"/>
            </a:lnSpc>
            <a:spcBef>
              <a:spcPct val="0"/>
            </a:spcBef>
            <a:spcAft>
              <a:spcPct val="15000"/>
            </a:spcAft>
            <a:buChar char="•"/>
          </a:pPr>
          <a:r>
            <a:rPr lang="en-US" sz="1900" kern="1200"/>
            <a:t>AFMRD/CERA Steering Committee generated potential hypotheses</a:t>
          </a:r>
        </a:p>
        <a:p>
          <a:pPr marL="514350" lvl="3" indent="-171450" algn="l" defTabSz="844550">
            <a:lnSpc>
              <a:spcPct val="90000"/>
            </a:lnSpc>
            <a:spcBef>
              <a:spcPct val="0"/>
            </a:spcBef>
            <a:spcAft>
              <a:spcPct val="15000"/>
            </a:spcAft>
            <a:buChar char="•"/>
          </a:pPr>
          <a:r>
            <a:rPr lang="en-US" sz="1900" kern="1200"/>
            <a:t>Omnibus questions</a:t>
          </a:r>
        </a:p>
        <a:p>
          <a:pPr marL="171450" lvl="1" indent="-171450" algn="l" defTabSz="844550">
            <a:lnSpc>
              <a:spcPct val="90000"/>
            </a:lnSpc>
            <a:spcBef>
              <a:spcPct val="0"/>
            </a:spcBef>
            <a:spcAft>
              <a:spcPct val="15000"/>
            </a:spcAft>
            <a:buChar char="•"/>
          </a:pPr>
          <a:r>
            <a:rPr lang="en-US" sz="1900" kern="1200" dirty="0"/>
            <a:t>Survey results held until 2021 NGS</a:t>
          </a:r>
        </a:p>
        <a:p>
          <a:pPr marL="171450" lvl="1" indent="-171450" algn="l" defTabSz="844550">
            <a:lnSpc>
              <a:spcPct val="90000"/>
            </a:lnSpc>
            <a:spcBef>
              <a:spcPct val="0"/>
            </a:spcBef>
            <a:spcAft>
              <a:spcPct val="15000"/>
            </a:spcAft>
            <a:buChar char="•"/>
          </a:pPr>
          <a:r>
            <a:rPr lang="en-US" sz="1900" kern="1200"/>
            <a:t>252 responses (43.34%)</a:t>
          </a:r>
        </a:p>
      </dsp:txBody>
      <dsp:txXfrm>
        <a:off x="0" y="351931"/>
        <a:ext cx="6263640" cy="2812950"/>
      </dsp:txXfrm>
    </dsp:sp>
    <dsp:sp modelId="{7434A149-0900-4729-8C2A-232B0007A7B6}">
      <dsp:nvSpPr>
        <dsp:cNvPr id="0" name=""/>
        <dsp:cNvSpPr/>
      </dsp:nvSpPr>
      <dsp:spPr>
        <a:xfrm>
          <a:off x="313182" y="71491"/>
          <a:ext cx="4384548"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a:t>CERA Program Director Survey</a:t>
          </a:r>
        </a:p>
      </dsp:txBody>
      <dsp:txXfrm>
        <a:off x="340562" y="98871"/>
        <a:ext cx="4329788" cy="506120"/>
      </dsp:txXfrm>
    </dsp:sp>
    <dsp:sp modelId="{8CD95577-34B1-4316-B6DD-3B39373788C9}">
      <dsp:nvSpPr>
        <dsp:cNvPr id="0" name=""/>
        <dsp:cNvSpPr/>
      </dsp:nvSpPr>
      <dsp:spPr>
        <a:xfrm>
          <a:off x="0" y="3547921"/>
          <a:ext cx="6263640" cy="18852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95732" rIns="486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Administered January 2021 to June 2022 to Class of 2018</a:t>
          </a:r>
        </a:p>
        <a:p>
          <a:pPr marL="342900" lvl="2" indent="-171450" algn="l" defTabSz="844550">
            <a:lnSpc>
              <a:spcPct val="90000"/>
            </a:lnSpc>
            <a:spcBef>
              <a:spcPct val="0"/>
            </a:spcBef>
            <a:spcAft>
              <a:spcPct val="15000"/>
            </a:spcAft>
            <a:buChar char="•"/>
          </a:pPr>
          <a:r>
            <a:rPr lang="en-US" sz="1900" kern="1200"/>
            <a:t>Longer period due to low response rates due to COVID</a:t>
          </a:r>
        </a:p>
        <a:p>
          <a:pPr marL="171450" lvl="1" indent="-171450" algn="l" defTabSz="844550">
            <a:lnSpc>
              <a:spcPct val="90000"/>
            </a:lnSpc>
            <a:spcBef>
              <a:spcPct val="0"/>
            </a:spcBef>
            <a:spcAft>
              <a:spcPct val="15000"/>
            </a:spcAft>
            <a:buChar char="•"/>
          </a:pPr>
          <a:r>
            <a:rPr lang="en-US" sz="1900" kern="1200"/>
            <a:t>1,623 responses (45%)</a:t>
          </a:r>
        </a:p>
      </dsp:txBody>
      <dsp:txXfrm>
        <a:off x="0" y="3547921"/>
        <a:ext cx="6263640" cy="1885275"/>
      </dsp:txXfrm>
    </dsp:sp>
    <dsp:sp modelId="{69590ACE-0EA9-4751-92D8-CC1BAA3D0DE3}">
      <dsp:nvSpPr>
        <dsp:cNvPr id="0" name=""/>
        <dsp:cNvSpPr/>
      </dsp:nvSpPr>
      <dsp:spPr>
        <a:xfrm>
          <a:off x="313182" y="3267481"/>
          <a:ext cx="4384548"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a:t>National Graduate Survey (NGS)</a:t>
          </a:r>
        </a:p>
      </dsp:txBody>
      <dsp:txXfrm>
        <a:off x="340562" y="3294861"/>
        <a:ext cx="4329788"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1AF51-FD95-41DC-9A22-E063A2AA1637}">
      <dsp:nvSpPr>
        <dsp:cNvPr id="0" name=""/>
        <dsp:cNvSpPr/>
      </dsp:nvSpPr>
      <dsp:spPr>
        <a:xfrm>
          <a:off x="708" y="1249093"/>
          <a:ext cx="939561" cy="93956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Program CERA</a:t>
          </a:r>
        </a:p>
      </dsp:txBody>
      <dsp:txXfrm>
        <a:off x="138304" y="1386689"/>
        <a:ext cx="664369" cy="664369"/>
      </dsp:txXfrm>
    </dsp:sp>
    <dsp:sp modelId="{A3B65288-5661-4DCC-9046-4F11B908E25A}">
      <dsp:nvSpPr>
        <dsp:cNvPr id="0" name=""/>
        <dsp:cNvSpPr/>
      </dsp:nvSpPr>
      <dsp:spPr>
        <a:xfrm>
          <a:off x="1016562" y="1446401"/>
          <a:ext cx="544945" cy="54494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88794" y="1654788"/>
        <a:ext cx="400481" cy="128171"/>
      </dsp:txXfrm>
    </dsp:sp>
    <dsp:sp modelId="{81F22C90-721A-4558-ACE0-E8F710DE638B}">
      <dsp:nvSpPr>
        <dsp:cNvPr id="0" name=""/>
        <dsp:cNvSpPr/>
      </dsp:nvSpPr>
      <dsp:spPr>
        <a:xfrm>
          <a:off x="1637799" y="1249093"/>
          <a:ext cx="939561" cy="93956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Grad NGS</a:t>
          </a:r>
        </a:p>
      </dsp:txBody>
      <dsp:txXfrm>
        <a:off x="1775395" y="1386689"/>
        <a:ext cx="664369" cy="664369"/>
      </dsp:txXfrm>
    </dsp:sp>
    <dsp:sp modelId="{43827745-F85A-4481-9813-1EBAA6687AD2}">
      <dsp:nvSpPr>
        <dsp:cNvPr id="0" name=""/>
        <dsp:cNvSpPr/>
      </dsp:nvSpPr>
      <dsp:spPr>
        <a:xfrm>
          <a:off x="2653653" y="1446401"/>
          <a:ext cx="544945" cy="544945"/>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25885" y="1558660"/>
        <a:ext cx="400481" cy="320427"/>
      </dsp:txXfrm>
    </dsp:sp>
    <dsp:sp modelId="{F1F68FA0-C9EF-4162-B382-0C9A63367DE2}">
      <dsp:nvSpPr>
        <dsp:cNvPr id="0" name=""/>
        <dsp:cNvSpPr/>
      </dsp:nvSpPr>
      <dsp:spPr>
        <a:xfrm>
          <a:off x="3274891" y="1249093"/>
          <a:ext cx="939561" cy="93956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FMROP Dataset</a:t>
          </a:r>
        </a:p>
      </dsp:txBody>
      <dsp:txXfrm>
        <a:off x="3412487" y="1386689"/>
        <a:ext cx="664369" cy="66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91F16-BF15-415A-A1DB-548E4088A947}">
      <dsp:nvSpPr>
        <dsp:cNvPr id="0" name=""/>
        <dsp:cNvSpPr/>
      </dsp:nvSpPr>
      <dsp:spPr>
        <a:xfrm>
          <a:off x="5402747" y="2366865"/>
          <a:ext cx="750734" cy="717008"/>
        </a:xfrm>
        <a:custGeom>
          <a:avLst/>
          <a:gdLst/>
          <a:ahLst/>
          <a:cxnLst/>
          <a:rect l="0" t="0" r="0" b="0"/>
          <a:pathLst>
            <a:path>
              <a:moveTo>
                <a:pt x="0" y="0"/>
              </a:moveTo>
              <a:lnTo>
                <a:pt x="750734" y="7170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309936-5007-4CB2-8B99-1ED25E60AC1D}">
      <dsp:nvSpPr>
        <dsp:cNvPr id="0" name=""/>
        <dsp:cNvSpPr/>
      </dsp:nvSpPr>
      <dsp:spPr>
        <a:xfrm>
          <a:off x="3259902" y="1009838"/>
          <a:ext cx="1193868" cy="882538"/>
        </a:xfrm>
        <a:custGeom>
          <a:avLst/>
          <a:gdLst/>
          <a:ahLst/>
          <a:cxnLst/>
          <a:rect l="0" t="0" r="0" b="0"/>
          <a:pathLst>
            <a:path>
              <a:moveTo>
                <a:pt x="0" y="0"/>
              </a:moveTo>
              <a:lnTo>
                <a:pt x="0" y="882538"/>
              </a:lnTo>
              <a:lnTo>
                <a:pt x="1193868" y="8825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724F80-424E-4B98-8B24-CD11E9BF8915}">
      <dsp:nvSpPr>
        <dsp:cNvPr id="0" name=""/>
        <dsp:cNvSpPr/>
      </dsp:nvSpPr>
      <dsp:spPr>
        <a:xfrm>
          <a:off x="2083704" y="2366865"/>
          <a:ext cx="638983" cy="717008"/>
        </a:xfrm>
        <a:custGeom>
          <a:avLst/>
          <a:gdLst/>
          <a:ahLst/>
          <a:cxnLst/>
          <a:rect l="0" t="0" r="0" b="0"/>
          <a:pathLst>
            <a:path>
              <a:moveTo>
                <a:pt x="0" y="0"/>
              </a:moveTo>
              <a:lnTo>
                <a:pt x="638983" y="7170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E731FE-9F3E-4EEA-986D-F4411B8EA859}">
      <dsp:nvSpPr>
        <dsp:cNvPr id="0" name=""/>
        <dsp:cNvSpPr/>
      </dsp:nvSpPr>
      <dsp:spPr>
        <a:xfrm>
          <a:off x="3032680" y="1009838"/>
          <a:ext cx="227222" cy="882538"/>
        </a:xfrm>
        <a:custGeom>
          <a:avLst/>
          <a:gdLst/>
          <a:ahLst/>
          <a:cxnLst/>
          <a:rect l="0" t="0" r="0" b="0"/>
          <a:pathLst>
            <a:path>
              <a:moveTo>
                <a:pt x="227222" y="0"/>
              </a:moveTo>
              <a:lnTo>
                <a:pt x="227222" y="882538"/>
              </a:lnTo>
              <a:lnTo>
                <a:pt x="0" y="8825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14D7FA-0017-409D-B5B2-76F6E5044074}">
      <dsp:nvSpPr>
        <dsp:cNvPr id="0" name=""/>
        <dsp:cNvSpPr/>
      </dsp:nvSpPr>
      <dsp:spPr>
        <a:xfrm>
          <a:off x="2310926" y="60862"/>
          <a:ext cx="1897952" cy="94897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Residency Programs</a:t>
          </a:r>
        </a:p>
        <a:p>
          <a:pPr marL="0" lvl="0" indent="0" algn="ctr" defTabSz="711200">
            <a:lnSpc>
              <a:spcPct val="90000"/>
            </a:lnSpc>
            <a:spcBef>
              <a:spcPct val="0"/>
            </a:spcBef>
            <a:spcAft>
              <a:spcPct val="35000"/>
            </a:spcAft>
            <a:buNone/>
          </a:pPr>
          <a:r>
            <a:rPr lang="en-US" sz="1600" kern="1200" dirty="0"/>
            <a:t>(</a:t>
          </a:r>
          <a:r>
            <a:rPr lang="en-US" sz="1600" kern="1200"/>
            <a:t>N= 581 </a:t>
          </a:r>
          <a:r>
            <a:rPr lang="en-US" sz="1600" kern="1200" dirty="0"/>
            <a:t>)</a:t>
          </a:r>
        </a:p>
      </dsp:txBody>
      <dsp:txXfrm>
        <a:off x="2310926" y="60862"/>
        <a:ext cx="1897952" cy="948976"/>
      </dsp:txXfrm>
    </dsp:sp>
    <dsp:sp modelId="{065B1042-DA38-4102-8171-D458B94016A5}">
      <dsp:nvSpPr>
        <dsp:cNvPr id="0" name=""/>
        <dsp:cNvSpPr/>
      </dsp:nvSpPr>
      <dsp:spPr>
        <a:xfrm>
          <a:off x="1134727" y="1417889"/>
          <a:ext cx="1897952" cy="94897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Program Directors with CERA invites</a:t>
          </a:r>
        </a:p>
        <a:p>
          <a:pPr marL="0" lvl="0" indent="0" algn="ctr" defTabSz="711200">
            <a:lnSpc>
              <a:spcPct val="90000"/>
            </a:lnSpc>
            <a:spcBef>
              <a:spcPct val="0"/>
            </a:spcBef>
            <a:spcAft>
              <a:spcPct val="35000"/>
            </a:spcAft>
            <a:buNone/>
          </a:pPr>
          <a:r>
            <a:rPr lang="en-US" sz="1600" kern="1200" dirty="0"/>
            <a:t>N= 581</a:t>
          </a:r>
        </a:p>
      </dsp:txBody>
      <dsp:txXfrm>
        <a:off x="1134727" y="1417889"/>
        <a:ext cx="1897952" cy="948976"/>
      </dsp:txXfrm>
    </dsp:sp>
    <dsp:sp modelId="{676CC618-3360-43D8-A581-0A2D5E561212}">
      <dsp:nvSpPr>
        <dsp:cNvPr id="0" name=""/>
        <dsp:cNvSpPr/>
      </dsp:nvSpPr>
      <dsp:spPr>
        <a:xfrm>
          <a:off x="824735" y="2609385"/>
          <a:ext cx="1897952" cy="94897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PDs Respond to CERA</a:t>
          </a:r>
        </a:p>
        <a:p>
          <a:pPr marL="0" lvl="0" indent="0" algn="ctr" defTabSz="711200">
            <a:lnSpc>
              <a:spcPct val="90000"/>
            </a:lnSpc>
            <a:spcBef>
              <a:spcPct val="0"/>
            </a:spcBef>
            <a:spcAft>
              <a:spcPct val="35000"/>
            </a:spcAft>
            <a:buNone/>
          </a:pPr>
          <a:r>
            <a:rPr lang="en-US" sz="1600" kern="1200" dirty="0"/>
            <a:t>N=252 (43%)</a:t>
          </a:r>
        </a:p>
      </dsp:txBody>
      <dsp:txXfrm>
        <a:off x="824735" y="2609385"/>
        <a:ext cx="1897952" cy="948976"/>
      </dsp:txXfrm>
    </dsp:sp>
    <dsp:sp modelId="{AA531F35-0C5E-496F-AFB5-60B9E8311155}">
      <dsp:nvSpPr>
        <dsp:cNvPr id="0" name=""/>
        <dsp:cNvSpPr/>
      </dsp:nvSpPr>
      <dsp:spPr>
        <a:xfrm>
          <a:off x="4453771" y="1417889"/>
          <a:ext cx="1897952" cy="94897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Residency Grads w NGS Invites</a:t>
          </a:r>
        </a:p>
        <a:p>
          <a:pPr marL="0" lvl="0" indent="0" algn="ctr" defTabSz="711200">
            <a:lnSpc>
              <a:spcPct val="90000"/>
            </a:lnSpc>
            <a:spcBef>
              <a:spcPct val="0"/>
            </a:spcBef>
            <a:spcAft>
              <a:spcPct val="35000"/>
            </a:spcAft>
            <a:buNone/>
          </a:pPr>
          <a:r>
            <a:rPr lang="en-US" sz="1600" kern="1200" dirty="0"/>
            <a:t>N= 3610</a:t>
          </a:r>
        </a:p>
      </dsp:txBody>
      <dsp:txXfrm>
        <a:off x="4453771" y="1417889"/>
        <a:ext cx="1897952" cy="948976"/>
      </dsp:txXfrm>
    </dsp:sp>
    <dsp:sp modelId="{4255387E-AC9C-4286-9593-527147624D56}">
      <dsp:nvSpPr>
        <dsp:cNvPr id="0" name=""/>
        <dsp:cNvSpPr/>
      </dsp:nvSpPr>
      <dsp:spPr>
        <a:xfrm>
          <a:off x="4255530" y="2609385"/>
          <a:ext cx="1897952" cy="94897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Grads Respond to NGS </a:t>
          </a:r>
        </a:p>
        <a:p>
          <a:pPr marL="0" lvl="0" indent="0" algn="ctr" defTabSz="711200">
            <a:lnSpc>
              <a:spcPct val="90000"/>
            </a:lnSpc>
            <a:spcBef>
              <a:spcPct val="0"/>
            </a:spcBef>
            <a:spcAft>
              <a:spcPct val="35000"/>
            </a:spcAft>
            <a:buNone/>
          </a:pPr>
          <a:r>
            <a:rPr lang="en-US" sz="1600" kern="1200" dirty="0"/>
            <a:t>N= 1623 (45%)</a:t>
          </a:r>
        </a:p>
      </dsp:txBody>
      <dsp:txXfrm>
        <a:off x="4255530" y="2609385"/>
        <a:ext cx="1897952" cy="948976"/>
      </dsp:txXfrm>
    </dsp:sp>
    <dsp:sp modelId="{71608BEA-B881-4C88-A068-02E6F6525CDB}">
      <dsp:nvSpPr>
        <dsp:cNvPr id="0" name=""/>
        <dsp:cNvSpPr/>
      </dsp:nvSpPr>
      <dsp:spPr>
        <a:xfrm>
          <a:off x="2734378" y="3791411"/>
          <a:ext cx="1897952" cy="94897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FMROP</a:t>
          </a:r>
        </a:p>
        <a:p>
          <a:pPr marL="0" lvl="0" indent="0" algn="ctr" defTabSz="711200">
            <a:lnSpc>
              <a:spcPct val="90000"/>
            </a:lnSpc>
            <a:spcBef>
              <a:spcPct val="0"/>
            </a:spcBef>
            <a:spcAft>
              <a:spcPct val="35000"/>
            </a:spcAft>
            <a:buNone/>
          </a:pPr>
          <a:r>
            <a:rPr lang="en-US" sz="1600" kern="1200" dirty="0"/>
            <a:t>N= 779 (48%)</a:t>
          </a:r>
        </a:p>
        <a:p>
          <a:pPr marL="0" lvl="0" indent="0" algn="ctr" defTabSz="711200">
            <a:lnSpc>
              <a:spcPct val="90000"/>
            </a:lnSpc>
            <a:spcBef>
              <a:spcPct val="0"/>
            </a:spcBef>
            <a:spcAft>
              <a:spcPct val="35000"/>
            </a:spcAft>
            <a:buNone/>
          </a:pPr>
          <a:r>
            <a:rPr lang="en-US" sz="1600" kern="1200" dirty="0"/>
            <a:t>(from 211 programs)</a:t>
          </a:r>
        </a:p>
      </dsp:txBody>
      <dsp:txXfrm>
        <a:off x="2734378" y="3791411"/>
        <a:ext cx="1897952" cy="9489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53F02-1AE4-432D-914D-7B5BE66E4B5C}">
      <dsp:nvSpPr>
        <dsp:cNvPr id="0" name=""/>
        <dsp:cNvSpPr/>
      </dsp:nvSpPr>
      <dsp:spPr>
        <a:xfrm>
          <a:off x="1393251" y="884"/>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dirty="0"/>
            <a:t>Impact of residency curriculum on inpatient practice </a:t>
          </a:r>
        </a:p>
      </dsp:txBody>
      <dsp:txXfrm>
        <a:off x="1393251" y="884"/>
        <a:ext cx="5573004" cy="568008"/>
      </dsp:txXfrm>
    </dsp:sp>
    <dsp:sp modelId="{E5CE8191-072A-49DB-92E8-A22241FD834A}">
      <dsp:nvSpPr>
        <dsp:cNvPr id="0" name=""/>
        <dsp:cNvSpPr/>
      </dsp:nvSpPr>
      <dsp:spPr>
        <a:xfrm>
          <a:off x="0" y="884"/>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Inpatient Care*</a:t>
          </a:r>
        </a:p>
      </dsp:txBody>
      <dsp:txXfrm>
        <a:off x="0" y="884"/>
        <a:ext cx="1393251" cy="568008"/>
      </dsp:txXfrm>
    </dsp:sp>
    <dsp:sp modelId="{655BCF21-80BE-4AF3-900B-9E78B7D8C6C9}">
      <dsp:nvSpPr>
        <dsp:cNvPr id="0" name=""/>
        <dsp:cNvSpPr/>
      </dsp:nvSpPr>
      <dsp:spPr>
        <a:xfrm>
          <a:off x="1393251" y="602973"/>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dirty="0"/>
            <a:t>Impact of residency curriculum and characteristics on graduate maternity care practice</a:t>
          </a:r>
        </a:p>
      </dsp:txBody>
      <dsp:txXfrm>
        <a:off x="1393251" y="602973"/>
        <a:ext cx="5573004" cy="568008"/>
      </dsp:txXfrm>
    </dsp:sp>
    <dsp:sp modelId="{9DB7BE45-A743-48AF-BBE0-910FEA3CA143}">
      <dsp:nvSpPr>
        <dsp:cNvPr id="0" name=""/>
        <dsp:cNvSpPr/>
      </dsp:nvSpPr>
      <dsp:spPr>
        <a:xfrm>
          <a:off x="0" y="602973"/>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Maternity Care*</a:t>
          </a:r>
        </a:p>
      </dsp:txBody>
      <dsp:txXfrm>
        <a:off x="0" y="602973"/>
        <a:ext cx="1393251" cy="568008"/>
      </dsp:txXfrm>
    </dsp:sp>
    <dsp:sp modelId="{730FAAE1-C81C-4E78-873B-120EB3F7363C}">
      <dsp:nvSpPr>
        <dsp:cNvPr id="0" name=""/>
        <dsp:cNvSpPr/>
      </dsp:nvSpPr>
      <dsp:spPr>
        <a:xfrm>
          <a:off x="1393251" y="1205062"/>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a:t>Impact of residency structure and curriculum on graduate wellness and practice satisfaction</a:t>
          </a:r>
          <a:endParaRPr lang="en-US" sz="1100" kern="1200" dirty="0"/>
        </a:p>
      </dsp:txBody>
      <dsp:txXfrm>
        <a:off x="1393251" y="1205062"/>
        <a:ext cx="5573004" cy="568008"/>
      </dsp:txXfrm>
    </dsp:sp>
    <dsp:sp modelId="{5BB8C10E-F358-43B0-AECF-576B236B5DDA}">
      <dsp:nvSpPr>
        <dsp:cNvPr id="0" name=""/>
        <dsp:cNvSpPr/>
      </dsp:nvSpPr>
      <dsp:spPr>
        <a:xfrm>
          <a:off x="0" y="1205062"/>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533400">
            <a:lnSpc>
              <a:spcPct val="90000"/>
            </a:lnSpc>
            <a:spcBef>
              <a:spcPct val="0"/>
            </a:spcBef>
            <a:spcAft>
              <a:spcPct val="35000"/>
            </a:spcAft>
            <a:buNone/>
          </a:pPr>
          <a:r>
            <a:rPr lang="en-US" sz="1200" kern="1200" dirty="0"/>
            <a:t>Wellness &amp; Career Satisfaction</a:t>
          </a:r>
          <a:r>
            <a:rPr lang="en-US" sz="1100" kern="1200" dirty="0"/>
            <a:t>*</a:t>
          </a:r>
        </a:p>
      </dsp:txBody>
      <dsp:txXfrm>
        <a:off x="0" y="1205062"/>
        <a:ext cx="1393251" cy="568008"/>
      </dsp:txXfrm>
    </dsp:sp>
    <dsp:sp modelId="{D4727557-084F-4589-8DEA-C5EC664CADAA}">
      <dsp:nvSpPr>
        <dsp:cNvPr id="0" name=""/>
        <dsp:cNvSpPr/>
      </dsp:nvSpPr>
      <dsp:spPr>
        <a:xfrm>
          <a:off x="1393251" y="1807151"/>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a:t>Impact of residency curriculum in health systems management (HSM) on graduate practice satisfaction and patterns</a:t>
          </a:r>
          <a:endParaRPr lang="en-US" sz="1100" kern="1200" dirty="0"/>
        </a:p>
      </dsp:txBody>
      <dsp:txXfrm>
        <a:off x="1393251" y="1807151"/>
        <a:ext cx="5573004" cy="568008"/>
      </dsp:txXfrm>
    </dsp:sp>
    <dsp:sp modelId="{02192588-E51E-4431-9C11-585C3E2A20EB}">
      <dsp:nvSpPr>
        <dsp:cNvPr id="0" name=""/>
        <dsp:cNvSpPr/>
      </dsp:nvSpPr>
      <dsp:spPr>
        <a:xfrm>
          <a:off x="0" y="1807151"/>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488950">
            <a:lnSpc>
              <a:spcPct val="90000"/>
            </a:lnSpc>
            <a:spcBef>
              <a:spcPct val="0"/>
            </a:spcBef>
            <a:spcAft>
              <a:spcPct val="35000"/>
            </a:spcAft>
            <a:buNone/>
          </a:pPr>
          <a:r>
            <a:rPr lang="en-US" sz="1100" kern="1200" dirty="0"/>
            <a:t>Health Systems Management Training*</a:t>
          </a:r>
        </a:p>
      </dsp:txBody>
      <dsp:txXfrm>
        <a:off x="0" y="1807151"/>
        <a:ext cx="1393251" cy="568008"/>
      </dsp:txXfrm>
    </dsp:sp>
    <dsp:sp modelId="{A2146660-A6D9-4D99-B320-961C0EAB9979}">
      <dsp:nvSpPr>
        <dsp:cNvPr id="0" name=""/>
        <dsp:cNvSpPr/>
      </dsp:nvSpPr>
      <dsp:spPr>
        <a:xfrm>
          <a:off x="1393251" y="2409239"/>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a:t>Impact of residency curriculum and characteristics on graduate care of children</a:t>
          </a:r>
        </a:p>
      </dsp:txBody>
      <dsp:txXfrm>
        <a:off x="1393251" y="2409239"/>
        <a:ext cx="5573004" cy="568008"/>
      </dsp:txXfrm>
    </dsp:sp>
    <dsp:sp modelId="{79116AD6-56FF-4E31-A1BA-F0C4F1865AE4}">
      <dsp:nvSpPr>
        <dsp:cNvPr id="0" name=""/>
        <dsp:cNvSpPr/>
      </dsp:nvSpPr>
      <dsp:spPr>
        <a:xfrm>
          <a:off x="0" y="2409239"/>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Pediatrics</a:t>
          </a:r>
        </a:p>
      </dsp:txBody>
      <dsp:txXfrm>
        <a:off x="0" y="2409239"/>
        <a:ext cx="1393251" cy="568008"/>
      </dsp:txXfrm>
    </dsp:sp>
    <dsp:sp modelId="{A01C998F-FF97-48CF-A7DF-9E5E7360F66E}">
      <dsp:nvSpPr>
        <dsp:cNvPr id="0" name=""/>
        <dsp:cNvSpPr/>
      </dsp:nvSpPr>
      <dsp:spPr>
        <a:xfrm>
          <a:off x="1393251" y="3011328"/>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dirty="0"/>
            <a:t>Impact of residency location of family medicine practice site on graduate location and patterns of practice</a:t>
          </a:r>
        </a:p>
      </dsp:txBody>
      <dsp:txXfrm>
        <a:off x="1393251" y="3011328"/>
        <a:ext cx="5573004" cy="568008"/>
      </dsp:txXfrm>
    </dsp:sp>
    <dsp:sp modelId="{396293EF-22B6-484D-A4C4-05F9F0956B43}">
      <dsp:nvSpPr>
        <dsp:cNvPr id="0" name=""/>
        <dsp:cNvSpPr/>
      </dsp:nvSpPr>
      <dsp:spPr>
        <a:xfrm>
          <a:off x="0" y="3011328"/>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FQHCs</a:t>
          </a:r>
        </a:p>
      </dsp:txBody>
      <dsp:txXfrm>
        <a:off x="0" y="3011328"/>
        <a:ext cx="1393251" cy="568008"/>
      </dsp:txXfrm>
    </dsp:sp>
    <dsp:sp modelId="{DE77C6A9-29C9-4002-8E2D-108FA5110467}">
      <dsp:nvSpPr>
        <dsp:cNvPr id="0" name=""/>
        <dsp:cNvSpPr/>
      </dsp:nvSpPr>
      <dsp:spPr>
        <a:xfrm>
          <a:off x="1393251" y="3613417"/>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a:t>Impact of continuity clinic volume on graduate practice patterns and wellness</a:t>
          </a:r>
        </a:p>
      </dsp:txBody>
      <dsp:txXfrm>
        <a:off x="1393251" y="3613417"/>
        <a:ext cx="5573004" cy="568008"/>
      </dsp:txXfrm>
    </dsp:sp>
    <dsp:sp modelId="{B5498462-AF4A-4DBC-84B7-443EC07BBE41}">
      <dsp:nvSpPr>
        <dsp:cNvPr id="0" name=""/>
        <dsp:cNvSpPr/>
      </dsp:nvSpPr>
      <dsp:spPr>
        <a:xfrm>
          <a:off x="0" y="3613417"/>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Clinic Volume</a:t>
          </a:r>
        </a:p>
      </dsp:txBody>
      <dsp:txXfrm>
        <a:off x="0" y="3613417"/>
        <a:ext cx="1393251" cy="568008"/>
      </dsp:txXfrm>
    </dsp:sp>
    <dsp:sp modelId="{7261E300-3B3A-4170-9CBC-8DABAC1C358F}">
      <dsp:nvSpPr>
        <dsp:cNvPr id="0" name=""/>
        <dsp:cNvSpPr/>
      </dsp:nvSpPr>
      <dsp:spPr>
        <a:xfrm>
          <a:off x="1393251" y="4215506"/>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dirty="0"/>
            <a:t>Impact of residency processes and characteristics on graduate prescribing of buprenorphine (medication assisted therapy for substance use disorder)</a:t>
          </a:r>
        </a:p>
      </dsp:txBody>
      <dsp:txXfrm>
        <a:off x="1393251" y="4215506"/>
        <a:ext cx="5573004" cy="568008"/>
      </dsp:txXfrm>
    </dsp:sp>
    <dsp:sp modelId="{18D275A3-4DA1-458A-B93F-1839CA7703B1}">
      <dsp:nvSpPr>
        <dsp:cNvPr id="0" name=""/>
        <dsp:cNvSpPr/>
      </dsp:nvSpPr>
      <dsp:spPr>
        <a:xfrm>
          <a:off x="0" y="4215506"/>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SUD</a:t>
          </a:r>
        </a:p>
      </dsp:txBody>
      <dsp:txXfrm>
        <a:off x="0" y="4215506"/>
        <a:ext cx="1393251" cy="568008"/>
      </dsp:txXfrm>
    </dsp:sp>
    <dsp:sp modelId="{07EB9373-DD36-4A3E-BDC3-9258C1DACCD7}">
      <dsp:nvSpPr>
        <dsp:cNvPr id="0" name=""/>
        <dsp:cNvSpPr/>
      </dsp:nvSpPr>
      <dsp:spPr>
        <a:xfrm>
          <a:off x="1393251" y="4817595"/>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dirty="0"/>
            <a:t>Impact of core faculty ratios on graduate’s scope of practice, practice patterns, burnout, career satisfaction, and residency satisfaction.</a:t>
          </a:r>
        </a:p>
      </dsp:txBody>
      <dsp:txXfrm>
        <a:off x="1393251" y="4817595"/>
        <a:ext cx="5573004" cy="568008"/>
      </dsp:txXfrm>
    </dsp:sp>
    <dsp:sp modelId="{AB49B8FF-2EFD-4F2F-9F41-74AF851A3D92}">
      <dsp:nvSpPr>
        <dsp:cNvPr id="0" name=""/>
        <dsp:cNvSpPr/>
      </dsp:nvSpPr>
      <dsp:spPr>
        <a:xfrm>
          <a:off x="0" y="4817595"/>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Core Faculty</a:t>
          </a:r>
        </a:p>
      </dsp:txBody>
      <dsp:txXfrm>
        <a:off x="0" y="4817595"/>
        <a:ext cx="1393251" cy="568008"/>
      </dsp:txXfrm>
    </dsp:sp>
    <dsp:sp modelId="{D0414C67-5561-416A-85DF-6F4FD8B11EB2}">
      <dsp:nvSpPr>
        <dsp:cNvPr id="0" name=""/>
        <dsp:cNvSpPr/>
      </dsp:nvSpPr>
      <dsp:spPr>
        <a:xfrm>
          <a:off x="1393251" y="5419684"/>
          <a:ext cx="5573004" cy="56800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132" tIns="144274" rIns="108132" bIns="144274" numCol="1" spcCol="1270" anchor="ctr" anchorCtr="0">
          <a:noAutofit/>
        </a:bodyPr>
        <a:lstStyle/>
        <a:p>
          <a:pPr marL="0" lvl="0" indent="0" algn="l" defTabSz="488950">
            <a:lnSpc>
              <a:spcPct val="90000"/>
            </a:lnSpc>
            <a:spcBef>
              <a:spcPct val="0"/>
            </a:spcBef>
            <a:spcAft>
              <a:spcPct val="35000"/>
            </a:spcAft>
            <a:buNone/>
          </a:pPr>
          <a:r>
            <a:rPr lang="en-US" sz="1100" kern="1200" dirty="0"/>
            <a:t>Impact of program director NIPDD training on graduate satisfaction with training, practice, and the profession</a:t>
          </a:r>
        </a:p>
      </dsp:txBody>
      <dsp:txXfrm>
        <a:off x="1393251" y="5419684"/>
        <a:ext cx="5573004" cy="568008"/>
      </dsp:txXfrm>
    </dsp:sp>
    <dsp:sp modelId="{2A717CF6-8366-4750-825D-17427F380B96}">
      <dsp:nvSpPr>
        <dsp:cNvPr id="0" name=""/>
        <dsp:cNvSpPr/>
      </dsp:nvSpPr>
      <dsp:spPr>
        <a:xfrm>
          <a:off x="0" y="5419684"/>
          <a:ext cx="1393251" cy="56800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726" tIns="56107" rIns="73726" bIns="56107" numCol="1" spcCol="1270" anchor="ctr" anchorCtr="0">
          <a:noAutofit/>
        </a:bodyPr>
        <a:lstStyle/>
        <a:p>
          <a:pPr marL="0" lvl="0" indent="0" algn="ctr" defTabSz="622300">
            <a:lnSpc>
              <a:spcPct val="90000"/>
            </a:lnSpc>
            <a:spcBef>
              <a:spcPct val="0"/>
            </a:spcBef>
            <a:spcAft>
              <a:spcPct val="35000"/>
            </a:spcAft>
            <a:buNone/>
          </a:pPr>
          <a:r>
            <a:rPr lang="en-US" sz="1400" kern="1200" dirty="0"/>
            <a:t>NIPDD</a:t>
          </a:r>
        </a:p>
      </dsp:txBody>
      <dsp:txXfrm>
        <a:off x="0" y="5419684"/>
        <a:ext cx="1393251" cy="568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DBE06-D048-437B-9963-6520BEB8AC49}">
      <dsp:nvSpPr>
        <dsp:cNvPr id="0" name=""/>
        <dsp:cNvSpPr/>
      </dsp:nvSpPr>
      <dsp:spPr>
        <a:xfrm>
          <a:off x="0" y="38342"/>
          <a:ext cx="11413530" cy="26241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t>
          </a:r>
          <a:r>
            <a:rPr lang="en-US" sz="2800" b="0" i="0" kern="1200" dirty="0"/>
            <a:t>irst national cohort study in any specialty that follows an entire year of residency graduates by assessing program director perspectives on their training, including program structures and processes, and then linking this to graduate survey data that includes post-graduation practice patterns and outcomes</a:t>
          </a:r>
          <a:r>
            <a:rPr lang="en-US" sz="2800" kern="1200" dirty="0"/>
            <a:t>.</a:t>
          </a:r>
        </a:p>
      </dsp:txBody>
      <dsp:txXfrm>
        <a:off x="128102" y="166444"/>
        <a:ext cx="11157326" cy="2367983"/>
      </dsp:txXfrm>
    </dsp:sp>
    <dsp:sp modelId="{970FCD93-E434-48DF-B3D2-2A3B13542A91}">
      <dsp:nvSpPr>
        <dsp:cNvPr id="0" name=""/>
        <dsp:cNvSpPr/>
      </dsp:nvSpPr>
      <dsp:spPr>
        <a:xfrm>
          <a:off x="0" y="2743170"/>
          <a:ext cx="11413530" cy="2723175"/>
        </a:xfrm>
        <a:prstGeom prst="roundRect">
          <a:avLst/>
        </a:prstGeom>
        <a:solidFill>
          <a:schemeClr val="accent5">
            <a:hueOff val="-1593404"/>
            <a:satOff val="4462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t>
          </a:r>
          <a:r>
            <a:rPr lang="en-US" sz="2800" b="0" i="0" kern="1200" dirty="0"/>
            <a:t>indings from this project can help inform program directors around what resident structures and processes to prioritize as they develop new programs or redesign programs with the opportunities provided by the new ACGME requirements so that they graduate family physicians who will practice in locations and scope of practice that their communities need.  </a:t>
          </a:r>
          <a:endParaRPr lang="en-US" sz="2800" kern="1200" dirty="0"/>
        </a:p>
      </dsp:txBody>
      <dsp:txXfrm>
        <a:off x="132934" y="2876104"/>
        <a:ext cx="11147662" cy="24573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10920-8FAE-42DD-B7F1-9FBD0181996E}">
      <dsp:nvSpPr>
        <dsp:cNvPr id="0" name=""/>
        <dsp:cNvSpPr/>
      </dsp:nvSpPr>
      <dsp:spPr>
        <a:xfrm>
          <a:off x="8343157" y="1011310"/>
          <a:ext cx="1421353" cy="3834452"/>
        </a:xfrm>
        <a:prstGeom prst="wedgeRectCallout">
          <a:avLst>
            <a:gd name="adj1" fmla="val 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b="1" kern="1200" dirty="0"/>
            <a:t>ABFM Practice Demo Survey (PDS)</a:t>
          </a:r>
          <a:endParaRPr lang="en-US" sz="1500" b="1" i="1" kern="1200" dirty="0">
            <a:effectLst>
              <a:outerShdw blurRad="38100" dist="38100" dir="2700000" algn="tl">
                <a:srgbClr val="000000">
                  <a:alpha val="43137"/>
                </a:srgbClr>
              </a:outerShdw>
            </a:effectLst>
          </a:endParaRPr>
        </a:p>
        <a:p>
          <a:pPr marL="0" lvl="0" indent="0" algn="r" defTabSz="666750">
            <a:lnSpc>
              <a:spcPct val="90000"/>
            </a:lnSpc>
            <a:spcBef>
              <a:spcPct val="0"/>
            </a:spcBef>
            <a:spcAft>
              <a:spcPct val="35000"/>
            </a:spcAft>
            <a:buNone/>
          </a:pPr>
          <a:r>
            <a:rPr lang="en-US" sz="1500" b="1" kern="1200" dirty="0"/>
            <a:t>ABFM Continuous Certification  Survey (CCS)</a:t>
          </a:r>
        </a:p>
        <a:p>
          <a:pPr marL="0" lvl="0" indent="0" algn="r" defTabSz="666750">
            <a:lnSpc>
              <a:spcPct val="90000"/>
            </a:lnSpc>
            <a:spcBef>
              <a:spcPct val="0"/>
            </a:spcBef>
            <a:spcAft>
              <a:spcPct val="35000"/>
            </a:spcAft>
            <a:buNone/>
          </a:pPr>
          <a:r>
            <a:rPr lang="en-US" sz="1500" b="0" i="1" kern="1200" dirty="0">
              <a:solidFill>
                <a:srgbClr val="7030A0"/>
              </a:solidFill>
              <a:effectLst/>
            </a:rPr>
            <a:t>CMS Claims Data</a:t>
          </a:r>
        </a:p>
        <a:p>
          <a:pPr marL="0" lvl="0" indent="0" algn="r" defTabSz="666750">
            <a:lnSpc>
              <a:spcPct val="90000"/>
            </a:lnSpc>
            <a:spcBef>
              <a:spcPct val="0"/>
            </a:spcBef>
            <a:spcAft>
              <a:spcPct val="35000"/>
            </a:spcAft>
            <a:buNone/>
          </a:pPr>
          <a:r>
            <a:rPr lang="en-US" sz="1500" b="0" i="1" kern="1200" dirty="0">
              <a:solidFill>
                <a:srgbClr val="7030A0"/>
              </a:solidFill>
              <a:effectLst/>
            </a:rPr>
            <a:t>AMA Masterfile</a:t>
          </a:r>
        </a:p>
      </dsp:txBody>
      <dsp:txXfrm>
        <a:off x="8523592" y="1011310"/>
        <a:ext cx="1240918" cy="3834452"/>
      </dsp:txXfrm>
    </dsp:sp>
    <dsp:sp modelId="{190508A7-5F98-47B8-9C8F-6AF896F5D7A4}">
      <dsp:nvSpPr>
        <dsp:cNvPr id="0" name=""/>
        <dsp:cNvSpPr/>
      </dsp:nvSpPr>
      <dsp:spPr>
        <a:xfrm>
          <a:off x="8378827" y="0"/>
          <a:ext cx="1404331" cy="10151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Graduate – q3y</a:t>
          </a:r>
        </a:p>
      </dsp:txBody>
      <dsp:txXfrm>
        <a:off x="8378827" y="0"/>
        <a:ext cx="1404331" cy="1015187"/>
      </dsp:txXfrm>
    </dsp:sp>
    <dsp:sp modelId="{FC55ECC2-2CC0-45B9-B09B-644B832709BB}">
      <dsp:nvSpPr>
        <dsp:cNvPr id="0" name=""/>
        <dsp:cNvSpPr/>
      </dsp:nvSpPr>
      <dsp:spPr>
        <a:xfrm>
          <a:off x="6952367" y="1011310"/>
          <a:ext cx="1421353" cy="3609124"/>
        </a:xfrm>
        <a:prstGeom prst="wedgeRectCallout">
          <a:avLst>
            <a:gd name="adj1" fmla="val 62500"/>
            <a:gd name="adj2" fmla="val 20830"/>
          </a:avLst>
        </a:prstGeom>
        <a:solidFill>
          <a:schemeClr val="accent5">
            <a:tint val="50000"/>
            <a:hueOff val="-270317"/>
            <a:satOff val="6861"/>
            <a:lumOff val="2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b="1" kern="1200" dirty="0"/>
            <a:t>ABFM National Graduate Survey</a:t>
          </a:r>
        </a:p>
        <a:p>
          <a:pPr marL="0" lvl="0" indent="0" algn="r" defTabSz="666750">
            <a:lnSpc>
              <a:spcPct val="90000"/>
            </a:lnSpc>
            <a:spcBef>
              <a:spcPct val="0"/>
            </a:spcBef>
            <a:spcAft>
              <a:spcPct val="35000"/>
            </a:spcAft>
            <a:buNone/>
          </a:pPr>
          <a:r>
            <a:rPr lang="en-US" sz="1500" b="0" i="1" kern="1200" dirty="0">
              <a:solidFill>
                <a:srgbClr val="7030A0"/>
              </a:solidFill>
              <a:effectLst/>
            </a:rPr>
            <a:t>CMS Claims Data</a:t>
          </a:r>
        </a:p>
        <a:p>
          <a:pPr marL="0" lvl="0" indent="0" algn="r" defTabSz="666750">
            <a:lnSpc>
              <a:spcPct val="90000"/>
            </a:lnSpc>
            <a:spcBef>
              <a:spcPct val="0"/>
            </a:spcBef>
            <a:spcAft>
              <a:spcPct val="35000"/>
            </a:spcAft>
            <a:buNone/>
          </a:pPr>
          <a:r>
            <a:rPr lang="en-US" sz="1500" b="0" i="1" kern="1200" dirty="0">
              <a:solidFill>
                <a:srgbClr val="7030A0"/>
              </a:solidFill>
              <a:effectLst/>
            </a:rPr>
            <a:t>AMA Masterfile</a:t>
          </a:r>
        </a:p>
      </dsp:txBody>
      <dsp:txXfrm>
        <a:off x="7132803" y="1011310"/>
        <a:ext cx="1240918" cy="3609124"/>
      </dsp:txXfrm>
    </dsp:sp>
    <dsp:sp modelId="{DB4F697E-CDB6-4946-A4D5-E8828BE844D0}">
      <dsp:nvSpPr>
        <dsp:cNvPr id="0" name=""/>
        <dsp:cNvSpPr/>
      </dsp:nvSpPr>
      <dsp:spPr>
        <a:xfrm>
          <a:off x="6957474" y="109029"/>
          <a:ext cx="1421353" cy="902281"/>
        </a:xfrm>
        <a:prstGeom prst="rect">
          <a:avLst/>
        </a:prstGeom>
        <a:solidFill>
          <a:schemeClr val="accent5">
            <a:hueOff val="-318681"/>
            <a:satOff val="8925"/>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Graduate – 3ys</a:t>
          </a:r>
        </a:p>
      </dsp:txBody>
      <dsp:txXfrm>
        <a:off x="6957474" y="109029"/>
        <a:ext cx="1421353" cy="902281"/>
      </dsp:txXfrm>
    </dsp:sp>
    <dsp:sp modelId="{FF69E916-C703-4BA9-9012-5A2969750A14}">
      <dsp:nvSpPr>
        <dsp:cNvPr id="0" name=""/>
        <dsp:cNvSpPr/>
      </dsp:nvSpPr>
      <dsp:spPr>
        <a:xfrm>
          <a:off x="5535269" y="1011310"/>
          <a:ext cx="1421353" cy="3383311"/>
        </a:xfrm>
        <a:prstGeom prst="wedgeRectCallout">
          <a:avLst>
            <a:gd name="adj1" fmla="val 62500"/>
            <a:gd name="adj2" fmla="val 20830"/>
          </a:avLst>
        </a:prstGeom>
        <a:solidFill>
          <a:schemeClr val="accent5">
            <a:tint val="50000"/>
            <a:hueOff val="-540634"/>
            <a:satOff val="13722"/>
            <a:lumOff val="52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ITE</a:t>
          </a:r>
        </a:p>
        <a:p>
          <a:pPr marL="0" lvl="0" indent="0" algn="r" defTabSz="666750">
            <a:lnSpc>
              <a:spcPct val="90000"/>
            </a:lnSpc>
            <a:spcBef>
              <a:spcPct val="0"/>
            </a:spcBef>
            <a:spcAft>
              <a:spcPct val="35000"/>
            </a:spcAft>
            <a:buNone/>
          </a:pPr>
          <a:r>
            <a:rPr lang="en-US" sz="1500" kern="1200" dirty="0"/>
            <a:t>Milestones</a:t>
          </a:r>
        </a:p>
        <a:p>
          <a:pPr marL="0" lvl="0" indent="0" algn="r" defTabSz="666750">
            <a:lnSpc>
              <a:spcPct val="90000"/>
            </a:lnSpc>
            <a:spcBef>
              <a:spcPct val="0"/>
            </a:spcBef>
            <a:spcAft>
              <a:spcPct val="35000"/>
            </a:spcAft>
            <a:buNone/>
          </a:pPr>
          <a:r>
            <a:rPr lang="en-US" sz="1500" i="1" kern="1200" dirty="0">
              <a:solidFill>
                <a:srgbClr val="7030A0"/>
              </a:solidFill>
              <a:effectLst/>
            </a:rPr>
            <a:t>ACGME </a:t>
          </a:r>
          <a:r>
            <a:rPr lang="en-US" sz="1500" i="1" kern="1200" dirty="0" err="1">
              <a:solidFill>
                <a:srgbClr val="7030A0"/>
              </a:solidFill>
              <a:effectLst/>
            </a:rPr>
            <a:t>WebADs</a:t>
          </a:r>
          <a:endParaRPr lang="en-US" sz="1500" i="1" kern="1200" dirty="0">
            <a:solidFill>
              <a:srgbClr val="7030A0"/>
            </a:solidFill>
            <a:effectLst/>
          </a:endParaRPr>
        </a:p>
        <a:p>
          <a:pPr marL="0" lvl="0" indent="0" algn="r" defTabSz="666750">
            <a:lnSpc>
              <a:spcPct val="90000"/>
            </a:lnSpc>
            <a:spcBef>
              <a:spcPct val="0"/>
            </a:spcBef>
            <a:spcAft>
              <a:spcPct val="35000"/>
            </a:spcAft>
            <a:buNone/>
          </a:pPr>
          <a:r>
            <a:rPr lang="en-US" sz="1500" i="1" kern="1200" dirty="0">
              <a:solidFill>
                <a:srgbClr val="7030A0"/>
              </a:solidFill>
              <a:effectLst/>
            </a:rPr>
            <a:t>ABFM Resident Survey</a:t>
          </a:r>
        </a:p>
        <a:p>
          <a:pPr marL="0" lvl="0" indent="0" algn="r" defTabSz="666750">
            <a:lnSpc>
              <a:spcPct val="90000"/>
            </a:lnSpc>
            <a:spcBef>
              <a:spcPct val="0"/>
            </a:spcBef>
            <a:spcAft>
              <a:spcPct val="35000"/>
            </a:spcAft>
            <a:buNone/>
          </a:pPr>
          <a:r>
            <a:rPr lang="en-US" sz="1500" i="1" kern="1200" dirty="0">
              <a:solidFill>
                <a:srgbClr val="7030A0"/>
              </a:solidFill>
              <a:effectLst/>
            </a:rPr>
            <a:t>EMR Clinical Data</a:t>
          </a:r>
        </a:p>
        <a:p>
          <a:pPr marL="0" lvl="0" indent="0" algn="r" defTabSz="666750">
            <a:lnSpc>
              <a:spcPct val="90000"/>
            </a:lnSpc>
            <a:spcBef>
              <a:spcPct val="0"/>
            </a:spcBef>
            <a:spcAft>
              <a:spcPct val="35000"/>
            </a:spcAft>
            <a:buNone/>
          </a:pPr>
          <a:r>
            <a:rPr lang="en-US" sz="1500" b="1" kern="1200" dirty="0"/>
            <a:t>ABFM Initial Cert Survey</a:t>
          </a:r>
        </a:p>
        <a:p>
          <a:pPr marL="0" lvl="0" indent="0" algn="r" defTabSz="666750">
            <a:lnSpc>
              <a:spcPct val="90000"/>
            </a:lnSpc>
            <a:spcBef>
              <a:spcPct val="0"/>
            </a:spcBef>
            <a:spcAft>
              <a:spcPct val="35000"/>
            </a:spcAft>
            <a:buNone/>
          </a:pPr>
          <a:r>
            <a:rPr lang="en-US" sz="1500" b="1" kern="1200" dirty="0"/>
            <a:t>ABFM Certification Exam</a:t>
          </a:r>
        </a:p>
      </dsp:txBody>
      <dsp:txXfrm>
        <a:off x="5715705" y="1011310"/>
        <a:ext cx="1240918" cy="3383311"/>
      </dsp:txXfrm>
    </dsp:sp>
    <dsp:sp modelId="{7C8B3913-B8D5-4CC3-B1BA-7C33BFCA9E49}">
      <dsp:nvSpPr>
        <dsp:cNvPr id="0" name=""/>
        <dsp:cNvSpPr/>
      </dsp:nvSpPr>
      <dsp:spPr>
        <a:xfrm>
          <a:off x="5536121" y="221935"/>
          <a:ext cx="1421353" cy="789374"/>
        </a:xfrm>
        <a:prstGeom prst="rect">
          <a:avLst/>
        </a:prstGeom>
        <a:solidFill>
          <a:schemeClr val="accent5">
            <a:hueOff val="-637362"/>
            <a:satOff val="17850"/>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R3</a:t>
          </a:r>
        </a:p>
      </dsp:txBody>
      <dsp:txXfrm>
        <a:off x="5536121" y="221935"/>
        <a:ext cx="1421353" cy="789374"/>
      </dsp:txXfrm>
    </dsp:sp>
    <dsp:sp modelId="{88292E10-654B-4361-A672-F1EDDF347DA5}">
      <dsp:nvSpPr>
        <dsp:cNvPr id="0" name=""/>
        <dsp:cNvSpPr/>
      </dsp:nvSpPr>
      <dsp:spPr>
        <a:xfrm>
          <a:off x="4113916" y="1011310"/>
          <a:ext cx="1421353" cy="3157983"/>
        </a:xfrm>
        <a:prstGeom prst="wedgeRectCallout">
          <a:avLst>
            <a:gd name="adj1" fmla="val 62500"/>
            <a:gd name="adj2" fmla="val 20830"/>
          </a:avLst>
        </a:prstGeom>
        <a:solidFill>
          <a:schemeClr val="accent5">
            <a:tint val="50000"/>
            <a:hueOff val="-810951"/>
            <a:satOff val="20582"/>
            <a:lumOff val="7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ITE</a:t>
          </a:r>
        </a:p>
        <a:p>
          <a:pPr marL="0" lvl="0" indent="0" algn="r" defTabSz="666750">
            <a:lnSpc>
              <a:spcPct val="90000"/>
            </a:lnSpc>
            <a:spcBef>
              <a:spcPct val="0"/>
            </a:spcBef>
            <a:spcAft>
              <a:spcPct val="35000"/>
            </a:spcAft>
            <a:buNone/>
          </a:pPr>
          <a:r>
            <a:rPr lang="en-US" sz="1500" kern="1200" dirty="0"/>
            <a:t>Milestones</a:t>
          </a:r>
        </a:p>
        <a:p>
          <a:pPr marL="0" lvl="0" indent="0" algn="r" defTabSz="666750">
            <a:lnSpc>
              <a:spcPct val="90000"/>
            </a:lnSpc>
            <a:spcBef>
              <a:spcPct val="0"/>
            </a:spcBef>
            <a:spcAft>
              <a:spcPct val="35000"/>
            </a:spcAft>
            <a:buNone/>
          </a:pPr>
          <a:r>
            <a:rPr lang="en-US" sz="1500" i="1" kern="1200" dirty="0">
              <a:solidFill>
                <a:srgbClr val="7030A0"/>
              </a:solidFill>
              <a:effectLst/>
            </a:rPr>
            <a:t>ACGME </a:t>
          </a:r>
          <a:r>
            <a:rPr lang="en-US" sz="1500" i="1" kern="1200" dirty="0" err="1">
              <a:solidFill>
                <a:srgbClr val="7030A0"/>
              </a:solidFill>
              <a:effectLst/>
            </a:rPr>
            <a:t>WebADs</a:t>
          </a:r>
          <a:endParaRPr lang="en-US" sz="1500" i="1" kern="1200" dirty="0">
            <a:solidFill>
              <a:srgbClr val="7030A0"/>
            </a:solidFill>
            <a:effectLst/>
          </a:endParaRPr>
        </a:p>
        <a:p>
          <a:pPr marL="0" lvl="0" indent="0" algn="r" defTabSz="666750">
            <a:lnSpc>
              <a:spcPct val="90000"/>
            </a:lnSpc>
            <a:spcBef>
              <a:spcPct val="0"/>
            </a:spcBef>
            <a:spcAft>
              <a:spcPct val="35000"/>
            </a:spcAft>
            <a:buNone/>
          </a:pPr>
          <a:r>
            <a:rPr lang="en-US" sz="1500" i="1" kern="1200" dirty="0">
              <a:solidFill>
                <a:srgbClr val="7030A0"/>
              </a:solidFill>
              <a:effectLst/>
            </a:rPr>
            <a:t>ABFM Resident Survey</a:t>
          </a:r>
        </a:p>
        <a:p>
          <a:pPr marL="0" lvl="0" indent="0" algn="r" defTabSz="666750">
            <a:lnSpc>
              <a:spcPct val="90000"/>
            </a:lnSpc>
            <a:spcBef>
              <a:spcPct val="0"/>
            </a:spcBef>
            <a:spcAft>
              <a:spcPct val="35000"/>
            </a:spcAft>
            <a:buNone/>
          </a:pPr>
          <a:r>
            <a:rPr lang="en-US" sz="1500" i="1" kern="1200" dirty="0">
              <a:solidFill>
                <a:srgbClr val="7030A0"/>
              </a:solidFill>
              <a:effectLst/>
            </a:rPr>
            <a:t>EMR Clinical Data</a:t>
          </a:r>
        </a:p>
      </dsp:txBody>
      <dsp:txXfrm>
        <a:off x="4294351" y="1011310"/>
        <a:ext cx="1240918" cy="3157983"/>
      </dsp:txXfrm>
    </dsp:sp>
    <dsp:sp modelId="{38E35768-0D86-4A49-9B44-9F967D0AD08B}">
      <dsp:nvSpPr>
        <dsp:cNvPr id="0" name=""/>
        <dsp:cNvSpPr/>
      </dsp:nvSpPr>
      <dsp:spPr>
        <a:xfrm>
          <a:off x="4113916" y="338234"/>
          <a:ext cx="1421353" cy="676468"/>
        </a:xfrm>
        <a:prstGeom prst="rect">
          <a:avLst/>
        </a:prstGeom>
        <a:solidFill>
          <a:schemeClr val="accent5">
            <a:hueOff val="-956042"/>
            <a:satOff val="26776"/>
            <a:lumOff val="3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R2</a:t>
          </a:r>
        </a:p>
      </dsp:txBody>
      <dsp:txXfrm>
        <a:off x="4113916" y="338234"/>
        <a:ext cx="1421353" cy="676468"/>
      </dsp:txXfrm>
    </dsp:sp>
    <dsp:sp modelId="{74556894-4EA6-49BA-ADB8-AB78FE540D87}">
      <dsp:nvSpPr>
        <dsp:cNvPr id="0" name=""/>
        <dsp:cNvSpPr/>
      </dsp:nvSpPr>
      <dsp:spPr>
        <a:xfrm>
          <a:off x="2693414" y="1011310"/>
          <a:ext cx="1421353" cy="2932171"/>
        </a:xfrm>
        <a:prstGeom prst="wedgeRectCallout">
          <a:avLst>
            <a:gd name="adj1" fmla="val 62500"/>
            <a:gd name="adj2" fmla="val 20830"/>
          </a:avLst>
        </a:prstGeom>
        <a:solidFill>
          <a:schemeClr val="accent5">
            <a:tint val="50000"/>
            <a:hueOff val="-1081268"/>
            <a:satOff val="27443"/>
            <a:lumOff val="104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ITE</a:t>
          </a:r>
        </a:p>
        <a:p>
          <a:pPr marL="0" lvl="0" indent="0" algn="r" defTabSz="666750">
            <a:lnSpc>
              <a:spcPct val="90000"/>
            </a:lnSpc>
            <a:spcBef>
              <a:spcPct val="0"/>
            </a:spcBef>
            <a:spcAft>
              <a:spcPct val="35000"/>
            </a:spcAft>
            <a:buNone/>
          </a:pPr>
          <a:r>
            <a:rPr lang="en-US" sz="1500" kern="1200" dirty="0"/>
            <a:t>Milestones</a:t>
          </a:r>
        </a:p>
        <a:p>
          <a:pPr marL="0" lvl="0" indent="0" algn="r" defTabSz="666750">
            <a:lnSpc>
              <a:spcPct val="90000"/>
            </a:lnSpc>
            <a:spcBef>
              <a:spcPct val="0"/>
            </a:spcBef>
            <a:spcAft>
              <a:spcPct val="35000"/>
            </a:spcAft>
            <a:buNone/>
          </a:pPr>
          <a:r>
            <a:rPr lang="en-US" sz="1500" i="1" kern="1200" dirty="0">
              <a:solidFill>
                <a:srgbClr val="7030A0"/>
              </a:solidFill>
              <a:effectLst/>
            </a:rPr>
            <a:t>ABFM Resident Survey</a:t>
          </a:r>
        </a:p>
        <a:p>
          <a:pPr marL="0" lvl="0" indent="0" algn="r" defTabSz="666750">
            <a:lnSpc>
              <a:spcPct val="90000"/>
            </a:lnSpc>
            <a:spcBef>
              <a:spcPct val="0"/>
            </a:spcBef>
            <a:spcAft>
              <a:spcPct val="35000"/>
            </a:spcAft>
            <a:buNone/>
          </a:pPr>
          <a:r>
            <a:rPr lang="en-US" sz="1500" i="1" kern="1200" dirty="0">
              <a:solidFill>
                <a:srgbClr val="7030A0"/>
              </a:solidFill>
              <a:effectLst/>
            </a:rPr>
            <a:t>EMR Clinical Data</a:t>
          </a:r>
        </a:p>
      </dsp:txBody>
      <dsp:txXfrm>
        <a:off x="2878956" y="1011310"/>
        <a:ext cx="1240918" cy="2932171"/>
      </dsp:txXfrm>
    </dsp:sp>
    <dsp:sp modelId="{52681AC4-3DE7-4716-A90C-67FB864E9CBB}">
      <dsp:nvSpPr>
        <dsp:cNvPr id="0" name=""/>
        <dsp:cNvSpPr/>
      </dsp:nvSpPr>
      <dsp:spPr>
        <a:xfrm>
          <a:off x="2693414" y="447263"/>
          <a:ext cx="1421353" cy="564046"/>
        </a:xfrm>
        <a:prstGeom prst="rect">
          <a:avLst/>
        </a:prstGeom>
        <a:solidFill>
          <a:schemeClr val="accent5">
            <a:hueOff val="-1274723"/>
            <a:satOff val="35701"/>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R1</a:t>
          </a:r>
        </a:p>
      </dsp:txBody>
      <dsp:txXfrm>
        <a:off x="2693414" y="447263"/>
        <a:ext cx="1421353" cy="564046"/>
      </dsp:txXfrm>
    </dsp:sp>
    <dsp:sp modelId="{DD110F27-5E9B-4B33-87E5-DDBBE3C2819D}">
      <dsp:nvSpPr>
        <dsp:cNvPr id="0" name=""/>
        <dsp:cNvSpPr/>
      </dsp:nvSpPr>
      <dsp:spPr>
        <a:xfrm>
          <a:off x="1272060" y="1011310"/>
          <a:ext cx="1421353" cy="2706843"/>
        </a:xfrm>
        <a:prstGeom prst="wedgeRectCallout">
          <a:avLst>
            <a:gd name="adj1" fmla="val 62500"/>
            <a:gd name="adj2" fmla="val 20830"/>
          </a:avLst>
        </a:prstGeom>
        <a:solidFill>
          <a:schemeClr val="accent5">
            <a:tint val="50000"/>
            <a:hueOff val="-1351585"/>
            <a:satOff val="34304"/>
            <a:lumOff val="130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ERAS</a:t>
          </a:r>
        </a:p>
        <a:p>
          <a:pPr marL="0" lvl="0" indent="0" algn="r" defTabSz="666750">
            <a:lnSpc>
              <a:spcPct val="90000"/>
            </a:lnSpc>
            <a:spcBef>
              <a:spcPct val="0"/>
            </a:spcBef>
            <a:spcAft>
              <a:spcPct val="35000"/>
            </a:spcAft>
            <a:buNone/>
          </a:pPr>
          <a:r>
            <a:rPr lang="en-US" sz="1500" kern="1200" dirty="0"/>
            <a:t>NRMP</a:t>
          </a:r>
        </a:p>
        <a:p>
          <a:pPr marL="0" lvl="0" indent="0" algn="r" defTabSz="666750">
            <a:lnSpc>
              <a:spcPct val="90000"/>
            </a:lnSpc>
            <a:spcBef>
              <a:spcPct val="0"/>
            </a:spcBef>
            <a:spcAft>
              <a:spcPct val="35000"/>
            </a:spcAft>
            <a:buNone/>
          </a:pPr>
          <a:r>
            <a:rPr lang="en-US" sz="1500" i="1" kern="1200" dirty="0">
              <a:solidFill>
                <a:srgbClr val="7030A0"/>
              </a:solidFill>
              <a:effectLst/>
            </a:rPr>
            <a:t>Medical School EPAs</a:t>
          </a:r>
        </a:p>
      </dsp:txBody>
      <dsp:txXfrm>
        <a:off x="1452496" y="1011310"/>
        <a:ext cx="1240918" cy="2706843"/>
      </dsp:txXfrm>
    </dsp:sp>
    <dsp:sp modelId="{D81A9CA3-3F5F-4357-8950-356C3B55A490}">
      <dsp:nvSpPr>
        <dsp:cNvPr id="0" name=""/>
        <dsp:cNvSpPr/>
      </dsp:nvSpPr>
      <dsp:spPr>
        <a:xfrm>
          <a:off x="1272060" y="560170"/>
          <a:ext cx="1421353" cy="451140"/>
        </a:xfrm>
        <a:prstGeom prst="rect">
          <a:avLst/>
        </a:prstGeom>
        <a:solidFill>
          <a:schemeClr val="accent5">
            <a:hueOff val="-1593404"/>
            <a:satOff val="4462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Pre-Res</a:t>
          </a:r>
        </a:p>
      </dsp:txBody>
      <dsp:txXfrm>
        <a:off x="1272060" y="560170"/>
        <a:ext cx="1421353" cy="451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33032-70E3-49E7-A170-220D10E6D081}">
      <dsp:nvSpPr>
        <dsp:cNvPr id="0" name=""/>
        <dsp:cNvSpPr/>
      </dsp:nvSpPr>
      <dsp:spPr>
        <a:xfrm>
          <a:off x="19805" y="0"/>
          <a:ext cx="8088389" cy="689082"/>
        </a:xfrm>
        <a:prstGeom prst="rightArrow">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732B5A6-6D28-4E15-9C63-62F8465BD27A}">
      <dsp:nvSpPr>
        <dsp:cNvPr id="0" name=""/>
        <dsp:cNvSpPr/>
      </dsp:nvSpPr>
      <dsp:spPr>
        <a:xfrm>
          <a:off x="669851" y="172166"/>
          <a:ext cx="7266912" cy="34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rgbClr val="7030A0"/>
              </a:solidFill>
              <a:effectLst>
                <a:outerShdw blurRad="38100" dist="38100" dir="2700000" algn="tl">
                  <a:srgbClr val="000000">
                    <a:alpha val="43137"/>
                  </a:srgbClr>
                </a:outerShdw>
              </a:effectLst>
            </a:rPr>
            <a:t>Residency Master File</a:t>
          </a:r>
        </a:p>
      </dsp:txBody>
      <dsp:txXfrm>
        <a:off x="669851" y="172166"/>
        <a:ext cx="7266912" cy="3443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0.71166</cdr:x>
      <cdr:y>0.25075</cdr:y>
    </cdr:from>
    <cdr:to>
      <cdr:x>0.95268</cdr:x>
      <cdr:y>0.41039</cdr:y>
    </cdr:to>
    <cdr:sp macro="" textlink="">
      <cdr:nvSpPr>
        <cdr:cNvPr id="2" name="TextBox 1">
          <a:extLst xmlns:a="http://schemas.openxmlformats.org/drawingml/2006/main">
            <a:ext uri="{FF2B5EF4-FFF2-40B4-BE49-F238E27FC236}">
              <a16:creationId xmlns:a16="http://schemas.microsoft.com/office/drawing/2014/main" id="{1E205DAF-D8B7-E564-E9FF-14079BC84BAB}"/>
            </a:ext>
          </a:extLst>
        </cdr:cNvPr>
        <cdr:cNvSpPr txBox="1"/>
      </cdr:nvSpPr>
      <cdr:spPr>
        <a:xfrm xmlns:a="http://schemas.openxmlformats.org/drawingml/2006/main">
          <a:off x="3670566" y="923926"/>
          <a:ext cx="1243173" cy="588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OR=1.5</a:t>
          </a:r>
        </a:p>
        <a:p xmlns:a="http://schemas.openxmlformats.org/drawingml/2006/main">
          <a:pPr algn="ctr"/>
          <a:r>
            <a:rPr lang="en-US" sz="1600" b="1" dirty="0"/>
            <a:t>p=0.036</a:t>
          </a:r>
        </a:p>
      </cdr:txBody>
    </cdr:sp>
  </cdr:relSizeAnchor>
</c:userShapes>
</file>

<file path=ppt/drawings/drawing2.xml><?xml version="1.0" encoding="utf-8"?>
<c:userShapes xmlns:c="http://schemas.openxmlformats.org/drawingml/2006/chart">
  <cdr:relSizeAnchor xmlns:cdr="http://schemas.openxmlformats.org/drawingml/2006/chartDrawing">
    <cdr:from>
      <cdr:x>0.67431</cdr:x>
      <cdr:y>0.56548</cdr:y>
    </cdr:from>
    <cdr:to>
      <cdr:x>0.91416</cdr:x>
      <cdr:y>0.72512</cdr:y>
    </cdr:to>
    <cdr:sp macro="" textlink="">
      <cdr:nvSpPr>
        <cdr:cNvPr id="2" name="TextBox 1">
          <a:extLst xmlns:a="http://schemas.openxmlformats.org/drawingml/2006/main">
            <a:ext uri="{FF2B5EF4-FFF2-40B4-BE49-F238E27FC236}">
              <a16:creationId xmlns:a16="http://schemas.microsoft.com/office/drawing/2014/main" id="{224531D5-1A2B-3AF6-BB8B-01745A26721B}"/>
            </a:ext>
          </a:extLst>
        </cdr:cNvPr>
        <cdr:cNvSpPr txBox="1"/>
      </cdr:nvSpPr>
      <cdr:spPr>
        <a:xfrm xmlns:a="http://schemas.openxmlformats.org/drawingml/2006/main">
          <a:off x="3495051" y="2083554"/>
          <a:ext cx="1243187" cy="5882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OR=1.8</a:t>
          </a:r>
        </a:p>
        <a:p xmlns:a="http://schemas.openxmlformats.org/drawingml/2006/main">
          <a:pPr algn="ctr"/>
          <a:r>
            <a:rPr lang="en-US" sz="1600" b="1" dirty="0"/>
            <a:t>p=0.019</a:t>
          </a:r>
        </a:p>
      </cdr:txBody>
    </cdr:sp>
  </cdr:relSizeAnchor>
</c:userShapes>
</file>

<file path=ppt/drawings/drawing3.xml><?xml version="1.0" encoding="utf-8"?>
<c:userShapes xmlns:c="http://schemas.openxmlformats.org/drawingml/2006/chart">
  <cdr:relSizeAnchor xmlns:cdr="http://schemas.openxmlformats.org/drawingml/2006/chartDrawing">
    <cdr:from>
      <cdr:x>0.66971</cdr:x>
      <cdr:y>0.72102</cdr:y>
    </cdr:from>
    <cdr:to>
      <cdr:x>0.91074</cdr:x>
      <cdr:y>0.80403</cdr:y>
    </cdr:to>
    <cdr:sp macro="" textlink="">
      <cdr:nvSpPr>
        <cdr:cNvPr id="2" name="TextBox 1">
          <a:extLst xmlns:a="http://schemas.openxmlformats.org/drawingml/2006/main">
            <a:ext uri="{FF2B5EF4-FFF2-40B4-BE49-F238E27FC236}">
              <a16:creationId xmlns:a16="http://schemas.microsoft.com/office/drawing/2014/main" id="{F0546517-FB0A-E030-E3C7-B4F594696027}"/>
            </a:ext>
          </a:extLst>
        </cdr:cNvPr>
        <cdr:cNvSpPr txBox="1"/>
      </cdr:nvSpPr>
      <cdr:spPr>
        <a:xfrm xmlns:a="http://schemas.openxmlformats.org/drawingml/2006/main">
          <a:off x="3454237" y="2937090"/>
          <a:ext cx="1243173" cy="338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P&lt;0.0001</a:t>
          </a:r>
        </a:p>
      </cdr:txBody>
    </cdr:sp>
  </cdr:relSizeAnchor>
</c:userShapes>
</file>

<file path=ppt/drawings/drawing4.xml><?xml version="1.0" encoding="utf-8"?>
<c:userShapes xmlns:c="http://schemas.openxmlformats.org/drawingml/2006/chart">
  <cdr:relSizeAnchor xmlns:cdr="http://schemas.openxmlformats.org/drawingml/2006/chartDrawing">
    <cdr:from>
      <cdr:x>0.67623</cdr:x>
      <cdr:y>0.73235</cdr:y>
    </cdr:from>
    <cdr:to>
      <cdr:x>0.91608</cdr:x>
      <cdr:y>0.81523</cdr:y>
    </cdr:to>
    <cdr:sp macro="" textlink="">
      <cdr:nvSpPr>
        <cdr:cNvPr id="2" name="TextBox 1">
          <a:extLst xmlns:a="http://schemas.openxmlformats.org/drawingml/2006/main">
            <a:ext uri="{FF2B5EF4-FFF2-40B4-BE49-F238E27FC236}">
              <a16:creationId xmlns:a16="http://schemas.microsoft.com/office/drawing/2014/main" id="{C23D98DB-D1EC-E955-09D0-FE12CAD8C390}"/>
            </a:ext>
          </a:extLst>
        </cdr:cNvPr>
        <cdr:cNvSpPr txBox="1"/>
      </cdr:nvSpPr>
      <cdr:spPr>
        <a:xfrm xmlns:a="http://schemas.openxmlformats.org/drawingml/2006/main">
          <a:off x="3505037" y="2987890"/>
          <a:ext cx="1243173" cy="338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P&lt;0.0001</a:t>
          </a:r>
        </a:p>
      </cdr:txBody>
    </cdr:sp>
  </cdr:relSizeAnchor>
</c:userShapes>
</file>

<file path=ppt/drawings/drawing5.xml><?xml version="1.0" encoding="utf-8"?>
<c:userShapes xmlns:c="http://schemas.openxmlformats.org/drawingml/2006/chart">
  <cdr:relSizeAnchor xmlns:cdr="http://schemas.openxmlformats.org/drawingml/2006/chartDrawing">
    <cdr:from>
      <cdr:x>0.67956</cdr:x>
      <cdr:y>0.73349</cdr:y>
    </cdr:from>
    <cdr:to>
      <cdr:x>0.92059</cdr:x>
      <cdr:y>0.8165</cdr:y>
    </cdr:to>
    <cdr:sp macro="" textlink="">
      <cdr:nvSpPr>
        <cdr:cNvPr id="2" name="TextBox 1">
          <a:extLst xmlns:a="http://schemas.openxmlformats.org/drawingml/2006/main">
            <a:ext uri="{FF2B5EF4-FFF2-40B4-BE49-F238E27FC236}">
              <a16:creationId xmlns:a16="http://schemas.microsoft.com/office/drawing/2014/main" id="{E5352ADD-1D53-008F-7FA7-AF0053433778}"/>
            </a:ext>
          </a:extLst>
        </cdr:cNvPr>
        <cdr:cNvSpPr txBox="1"/>
      </cdr:nvSpPr>
      <cdr:spPr>
        <a:xfrm xmlns:a="http://schemas.openxmlformats.org/drawingml/2006/main">
          <a:off x="3505037" y="2987890"/>
          <a:ext cx="1243173" cy="338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P&lt;0.0001</a:t>
          </a:r>
        </a:p>
      </cdr:txBody>
    </cdr:sp>
  </cdr:relSizeAnchor>
</c:userShapes>
</file>

<file path=ppt/drawings/drawing6.xml><?xml version="1.0" encoding="utf-8"?>
<c:userShapes xmlns:c="http://schemas.openxmlformats.org/drawingml/2006/chart">
  <cdr:relSizeAnchor xmlns:cdr="http://schemas.openxmlformats.org/drawingml/2006/chartDrawing">
    <cdr:from>
      <cdr:x>0.67623</cdr:x>
      <cdr:y>0.73235</cdr:y>
    </cdr:from>
    <cdr:to>
      <cdr:x>0.91608</cdr:x>
      <cdr:y>0.81523</cdr:y>
    </cdr:to>
    <cdr:sp macro="" textlink="">
      <cdr:nvSpPr>
        <cdr:cNvPr id="2" name="TextBox 1">
          <a:extLst xmlns:a="http://schemas.openxmlformats.org/drawingml/2006/main">
            <a:ext uri="{FF2B5EF4-FFF2-40B4-BE49-F238E27FC236}">
              <a16:creationId xmlns:a16="http://schemas.microsoft.com/office/drawing/2014/main" id="{E5352ADD-1D53-008F-7FA7-AF0053433778}"/>
            </a:ext>
          </a:extLst>
        </cdr:cNvPr>
        <cdr:cNvSpPr txBox="1"/>
      </cdr:nvSpPr>
      <cdr:spPr>
        <a:xfrm xmlns:a="http://schemas.openxmlformats.org/drawingml/2006/main">
          <a:off x="3505037" y="2987890"/>
          <a:ext cx="1243173" cy="338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a:t>P=0.534</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98A7-D375-4418-9D87-46311329AA5C}"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to introduce session</a:t>
            </a:r>
          </a:p>
        </p:txBody>
      </p:sp>
      <p:sp>
        <p:nvSpPr>
          <p:cNvPr id="4" name="Slide Number Placeholder 3"/>
          <p:cNvSpPr>
            <a:spLocks noGrp="1"/>
          </p:cNvSpPr>
          <p:nvPr>
            <p:ph type="sldNum" sz="quarter" idx="5"/>
          </p:nvPr>
        </p:nvSpPr>
        <p:spPr/>
        <p:txBody>
          <a:bodyPr/>
          <a:lstStyle/>
          <a:p>
            <a:fld id="{C099F744-FD9C-44F3-92AB-510D9A2A268B}" type="slidenum">
              <a:rPr lang="en-US" smtClean="0"/>
              <a:t>1</a:t>
            </a:fld>
            <a:endParaRPr lang="en-US"/>
          </a:p>
        </p:txBody>
      </p:sp>
    </p:spTree>
    <p:extLst>
      <p:ext uri="{BB962C8B-B14F-4D97-AF65-F5344CB8AC3E}">
        <p14:creationId xmlns:p14="http://schemas.microsoft.com/office/powerpoint/2010/main" val="108580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a:t>
            </a:r>
          </a:p>
        </p:txBody>
      </p:sp>
      <p:sp>
        <p:nvSpPr>
          <p:cNvPr id="4" name="Slide Number Placeholder 3"/>
          <p:cNvSpPr>
            <a:spLocks noGrp="1"/>
          </p:cNvSpPr>
          <p:nvPr>
            <p:ph type="sldNum" sz="quarter" idx="5"/>
          </p:nvPr>
        </p:nvSpPr>
        <p:spPr/>
        <p:txBody>
          <a:bodyPr/>
          <a:lstStyle/>
          <a:p>
            <a:fld id="{CD045149-EA5C-4428-A8AD-7B4AA8A8D422}" type="slidenum">
              <a:rPr lang="en-US" smtClean="0"/>
              <a:t>12</a:t>
            </a:fld>
            <a:endParaRPr lang="en-US"/>
          </a:p>
        </p:txBody>
      </p:sp>
    </p:spTree>
    <p:extLst>
      <p:ext uri="{BB962C8B-B14F-4D97-AF65-F5344CB8AC3E}">
        <p14:creationId xmlns:p14="http://schemas.microsoft.com/office/powerpoint/2010/main" val="304098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a:t>
            </a:r>
          </a:p>
        </p:txBody>
      </p:sp>
      <p:sp>
        <p:nvSpPr>
          <p:cNvPr id="4" name="Slide Number Placeholder 3"/>
          <p:cNvSpPr>
            <a:spLocks noGrp="1"/>
          </p:cNvSpPr>
          <p:nvPr>
            <p:ph type="sldNum" sz="quarter" idx="5"/>
          </p:nvPr>
        </p:nvSpPr>
        <p:spPr/>
        <p:txBody>
          <a:bodyPr/>
          <a:lstStyle/>
          <a:p>
            <a:fld id="{CD045149-EA5C-4428-A8AD-7B4AA8A8D422}" type="slidenum">
              <a:rPr lang="en-US" smtClean="0"/>
              <a:t>13</a:t>
            </a:fld>
            <a:endParaRPr lang="en-US"/>
          </a:p>
        </p:txBody>
      </p:sp>
    </p:spTree>
    <p:extLst>
      <p:ext uri="{BB962C8B-B14F-4D97-AF65-F5344CB8AC3E}">
        <p14:creationId xmlns:p14="http://schemas.microsoft.com/office/powerpoint/2010/main" val="54638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a:t>
            </a:r>
          </a:p>
        </p:txBody>
      </p:sp>
      <p:sp>
        <p:nvSpPr>
          <p:cNvPr id="4" name="Slide Number Placeholder 3"/>
          <p:cNvSpPr>
            <a:spLocks noGrp="1"/>
          </p:cNvSpPr>
          <p:nvPr>
            <p:ph type="sldNum" sz="quarter" idx="5"/>
          </p:nvPr>
        </p:nvSpPr>
        <p:spPr/>
        <p:txBody>
          <a:bodyPr/>
          <a:lstStyle/>
          <a:p>
            <a:fld id="{CD045149-EA5C-4428-A8AD-7B4AA8A8D422}" type="slidenum">
              <a:rPr lang="en-US" smtClean="0"/>
              <a:t>14</a:t>
            </a:fld>
            <a:endParaRPr lang="en-US"/>
          </a:p>
        </p:txBody>
      </p:sp>
    </p:spTree>
    <p:extLst>
      <p:ext uri="{BB962C8B-B14F-4D97-AF65-F5344CB8AC3E}">
        <p14:creationId xmlns:p14="http://schemas.microsoft.com/office/powerpoint/2010/main" val="359160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 – minimize info overload by exclusively focusing on pediatric and maternity care arms</a:t>
            </a:r>
          </a:p>
        </p:txBody>
      </p:sp>
      <p:sp>
        <p:nvSpPr>
          <p:cNvPr id="4" name="Slide Number Placeholder 3"/>
          <p:cNvSpPr>
            <a:spLocks noGrp="1"/>
          </p:cNvSpPr>
          <p:nvPr>
            <p:ph type="sldNum" sz="quarter" idx="5"/>
          </p:nvPr>
        </p:nvSpPr>
        <p:spPr/>
        <p:txBody>
          <a:bodyPr/>
          <a:lstStyle/>
          <a:p>
            <a:fld id="{CD045149-EA5C-4428-A8AD-7B4AA8A8D422}" type="slidenum">
              <a:rPr lang="en-US" smtClean="0"/>
              <a:t>15</a:t>
            </a:fld>
            <a:endParaRPr lang="en-US"/>
          </a:p>
        </p:txBody>
      </p:sp>
    </p:spTree>
    <p:extLst>
      <p:ext uri="{BB962C8B-B14F-4D97-AF65-F5344CB8AC3E}">
        <p14:creationId xmlns:p14="http://schemas.microsoft.com/office/powerpoint/2010/main" val="211342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a:t>
            </a:r>
          </a:p>
        </p:txBody>
      </p:sp>
      <p:sp>
        <p:nvSpPr>
          <p:cNvPr id="4" name="Slide Number Placeholder 3"/>
          <p:cNvSpPr>
            <a:spLocks noGrp="1"/>
          </p:cNvSpPr>
          <p:nvPr>
            <p:ph type="sldNum" sz="quarter" idx="5"/>
          </p:nvPr>
        </p:nvSpPr>
        <p:spPr/>
        <p:txBody>
          <a:bodyPr/>
          <a:lstStyle/>
          <a:p>
            <a:fld id="{CD045149-EA5C-4428-A8AD-7B4AA8A8D422}" type="slidenum">
              <a:rPr lang="en-US" smtClean="0"/>
              <a:t>16</a:t>
            </a:fld>
            <a:endParaRPr lang="en-US"/>
          </a:p>
        </p:txBody>
      </p:sp>
    </p:spTree>
    <p:extLst>
      <p:ext uri="{BB962C8B-B14F-4D97-AF65-F5344CB8AC3E}">
        <p14:creationId xmlns:p14="http://schemas.microsoft.com/office/powerpoint/2010/main" val="111722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a:t>
            </a:r>
          </a:p>
        </p:txBody>
      </p:sp>
      <p:sp>
        <p:nvSpPr>
          <p:cNvPr id="4" name="Slide Number Placeholder 3"/>
          <p:cNvSpPr>
            <a:spLocks noGrp="1"/>
          </p:cNvSpPr>
          <p:nvPr>
            <p:ph type="sldNum" sz="quarter" idx="5"/>
          </p:nvPr>
        </p:nvSpPr>
        <p:spPr/>
        <p:txBody>
          <a:bodyPr/>
          <a:lstStyle/>
          <a:p>
            <a:fld id="{CD045149-EA5C-4428-A8AD-7B4AA8A8D422}" type="slidenum">
              <a:rPr lang="en-US" smtClean="0"/>
              <a:t>17</a:t>
            </a:fld>
            <a:endParaRPr lang="en-US"/>
          </a:p>
        </p:txBody>
      </p:sp>
    </p:spTree>
    <p:extLst>
      <p:ext uri="{BB962C8B-B14F-4D97-AF65-F5344CB8AC3E}">
        <p14:creationId xmlns:p14="http://schemas.microsoft.com/office/powerpoint/2010/main" val="302423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18</a:t>
            </a:fld>
            <a:endParaRPr lang="en-US"/>
          </a:p>
        </p:txBody>
      </p:sp>
    </p:spTree>
    <p:extLst>
      <p:ext uri="{BB962C8B-B14F-4D97-AF65-F5344CB8AC3E}">
        <p14:creationId xmlns:p14="http://schemas.microsoft.com/office/powerpoint/2010/main" val="364314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19</a:t>
            </a:fld>
            <a:endParaRPr lang="en-US"/>
          </a:p>
        </p:txBody>
      </p:sp>
    </p:spTree>
    <p:extLst>
      <p:ext uri="{BB962C8B-B14F-4D97-AF65-F5344CB8AC3E}">
        <p14:creationId xmlns:p14="http://schemas.microsoft.com/office/powerpoint/2010/main" val="129084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 – use of audience engagement system</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21</a:t>
            </a:fld>
            <a:endParaRPr lang="en-US"/>
          </a:p>
        </p:txBody>
      </p:sp>
    </p:spTree>
    <p:extLst>
      <p:ext uri="{BB962C8B-B14F-4D97-AF65-F5344CB8AC3E}">
        <p14:creationId xmlns:p14="http://schemas.microsoft.com/office/powerpoint/2010/main" val="2810919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 – if this begins to feel too long, could reduce to either care of children or pregnancy care (</a:t>
            </a:r>
            <a:r>
              <a:rPr lang="en-US" dirty="0" err="1"/>
              <a:t>ie</a:t>
            </a:r>
            <a:r>
              <a:rPr lang="en-US" dirty="0"/>
              <a:t>, one or the other but not both)</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22</a:t>
            </a:fld>
            <a:endParaRPr lang="en-US"/>
          </a:p>
        </p:txBody>
      </p:sp>
    </p:spTree>
    <p:extLst>
      <p:ext uri="{BB962C8B-B14F-4D97-AF65-F5344CB8AC3E}">
        <p14:creationId xmlns:p14="http://schemas.microsoft.com/office/powerpoint/2010/main" val="269767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2</a:t>
            </a:fld>
            <a:endParaRPr lang="en-US"/>
          </a:p>
        </p:txBody>
      </p:sp>
    </p:spTree>
    <p:extLst>
      <p:ext uri="{BB962C8B-B14F-4D97-AF65-F5344CB8AC3E}">
        <p14:creationId xmlns:p14="http://schemas.microsoft.com/office/powerpoint/2010/main" val="23299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24</a:t>
            </a:fld>
            <a:endParaRPr lang="en-US"/>
          </a:p>
        </p:txBody>
      </p:sp>
    </p:spTree>
    <p:extLst>
      <p:ext uri="{BB962C8B-B14F-4D97-AF65-F5344CB8AC3E}">
        <p14:creationId xmlns:p14="http://schemas.microsoft.com/office/powerpoint/2010/main" val="2393308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25</a:t>
            </a:fld>
            <a:endParaRPr lang="en-US"/>
          </a:p>
        </p:txBody>
      </p:sp>
    </p:spTree>
    <p:extLst>
      <p:ext uri="{BB962C8B-B14F-4D97-AF65-F5344CB8AC3E}">
        <p14:creationId xmlns:p14="http://schemas.microsoft.com/office/powerpoint/2010/main" val="4011216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&amp; Lars – summarize and then kick it over to Sarah to highlight why this matters to PDs who are learning about new ACGME program requirements for GME in FM</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26</a:t>
            </a:fld>
            <a:endParaRPr lang="en-US"/>
          </a:p>
        </p:txBody>
      </p:sp>
    </p:spTree>
    <p:extLst>
      <p:ext uri="{BB962C8B-B14F-4D97-AF65-F5344CB8AC3E}">
        <p14:creationId xmlns:p14="http://schemas.microsoft.com/office/powerpoint/2010/main" val="207857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C099F744-FD9C-44F3-92AB-510D9A2A268B}" type="slidenum">
              <a:rPr lang="en-US" smtClean="0"/>
              <a:t>27</a:t>
            </a:fld>
            <a:endParaRPr lang="en-US"/>
          </a:p>
        </p:txBody>
      </p:sp>
    </p:spTree>
    <p:extLst>
      <p:ext uri="{BB962C8B-B14F-4D97-AF65-F5344CB8AC3E}">
        <p14:creationId xmlns:p14="http://schemas.microsoft.com/office/powerpoint/2010/main" val="285466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explains above and how one source of data is the NGS results that all participants have in hand for today’s table discussions then kicks it back over to Wendy to briefly highlight aspirational sources of future data</a:t>
            </a:r>
          </a:p>
        </p:txBody>
      </p:sp>
      <p:sp>
        <p:nvSpPr>
          <p:cNvPr id="4" name="Slide Number Placeholder 3"/>
          <p:cNvSpPr>
            <a:spLocks noGrp="1"/>
          </p:cNvSpPr>
          <p:nvPr>
            <p:ph type="sldNum" sz="quarter" idx="5"/>
          </p:nvPr>
        </p:nvSpPr>
        <p:spPr/>
        <p:txBody>
          <a:bodyPr/>
          <a:lstStyle/>
          <a:p>
            <a:fld id="{CD045149-EA5C-4428-A8AD-7B4AA8A8D422}" type="slidenum">
              <a:rPr lang="en-US" smtClean="0"/>
              <a:t>28</a:t>
            </a:fld>
            <a:endParaRPr lang="en-US"/>
          </a:p>
        </p:txBody>
      </p:sp>
    </p:spTree>
    <p:extLst>
      <p:ext uri="{BB962C8B-B14F-4D97-AF65-F5344CB8AC3E}">
        <p14:creationId xmlns:p14="http://schemas.microsoft.com/office/powerpoint/2010/main" val="3836656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 explains above then kicks it over to whoever will be guiding the large group/table facilitators through table discussions</a:t>
            </a:r>
          </a:p>
        </p:txBody>
      </p:sp>
      <p:sp>
        <p:nvSpPr>
          <p:cNvPr id="4" name="Slide Number Placeholder 3"/>
          <p:cNvSpPr>
            <a:spLocks noGrp="1"/>
          </p:cNvSpPr>
          <p:nvPr>
            <p:ph type="sldNum" sz="quarter" idx="5"/>
          </p:nvPr>
        </p:nvSpPr>
        <p:spPr/>
        <p:txBody>
          <a:bodyPr/>
          <a:lstStyle/>
          <a:p>
            <a:fld id="{CD045149-EA5C-4428-A8AD-7B4AA8A8D422}" type="slidenum">
              <a:rPr lang="en-US" smtClean="0"/>
              <a:t>29</a:t>
            </a:fld>
            <a:endParaRPr lang="en-US"/>
          </a:p>
        </p:txBody>
      </p:sp>
    </p:spTree>
    <p:extLst>
      <p:ext uri="{BB962C8B-B14F-4D97-AF65-F5344CB8AC3E}">
        <p14:creationId xmlns:p14="http://schemas.microsoft.com/office/powerpoint/2010/main" val="425226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C099F744-FD9C-44F3-92AB-510D9A2A268B}" type="slidenum">
              <a:rPr lang="en-US" smtClean="0"/>
              <a:t>30</a:t>
            </a:fld>
            <a:endParaRPr lang="en-US"/>
          </a:p>
        </p:txBody>
      </p:sp>
    </p:spTree>
    <p:extLst>
      <p:ext uri="{BB962C8B-B14F-4D97-AF65-F5344CB8AC3E}">
        <p14:creationId xmlns:p14="http://schemas.microsoft.com/office/powerpoint/2010/main" val="3736862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Jay/?Sarah</a:t>
            </a:r>
          </a:p>
        </p:txBody>
      </p:sp>
      <p:sp>
        <p:nvSpPr>
          <p:cNvPr id="4" name="Slide Number Placeholder 3"/>
          <p:cNvSpPr>
            <a:spLocks noGrp="1"/>
          </p:cNvSpPr>
          <p:nvPr>
            <p:ph type="sldNum" sz="quarter" idx="5"/>
          </p:nvPr>
        </p:nvSpPr>
        <p:spPr/>
        <p:txBody>
          <a:bodyPr/>
          <a:lstStyle/>
          <a:p>
            <a:fld id="{CD045149-EA5C-4428-A8AD-7B4AA8A8D422}" type="slidenum">
              <a:rPr lang="en-US" smtClean="0"/>
              <a:t>31</a:t>
            </a:fld>
            <a:endParaRPr lang="en-US"/>
          </a:p>
        </p:txBody>
      </p:sp>
    </p:spTree>
    <p:extLst>
      <p:ext uri="{BB962C8B-B14F-4D97-AF65-F5344CB8AC3E}">
        <p14:creationId xmlns:p14="http://schemas.microsoft.com/office/powerpoint/2010/main" val="3517704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Jay/?Sarah</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32</a:t>
            </a:fld>
            <a:endParaRPr lang="en-US"/>
          </a:p>
        </p:txBody>
      </p:sp>
    </p:spTree>
    <p:extLst>
      <p:ext uri="{BB962C8B-B14F-4D97-AF65-F5344CB8AC3E}">
        <p14:creationId xmlns:p14="http://schemas.microsoft.com/office/powerpoint/2010/main" val="33124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Jay/?Sarah</a:t>
            </a:r>
          </a:p>
          <a:p>
            <a:endParaRPr lang="en-US" dirty="0"/>
          </a:p>
        </p:txBody>
      </p:sp>
      <p:sp>
        <p:nvSpPr>
          <p:cNvPr id="4" name="Slide Number Placeholder 3"/>
          <p:cNvSpPr>
            <a:spLocks noGrp="1"/>
          </p:cNvSpPr>
          <p:nvPr>
            <p:ph type="sldNum" sz="quarter" idx="5"/>
          </p:nvPr>
        </p:nvSpPr>
        <p:spPr/>
        <p:txBody>
          <a:bodyPr/>
          <a:lstStyle/>
          <a:p>
            <a:fld id="{CD045149-EA5C-4428-A8AD-7B4AA8A8D422}" type="slidenum">
              <a:rPr lang="en-US" smtClean="0"/>
              <a:t>33</a:t>
            </a:fld>
            <a:endParaRPr lang="en-US"/>
          </a:p>
        </p:txBody>
      </p:sp>
    </p:spTree>
    <p:extLst>
      <p:ext uri="{BB962C8B-B14F-4D97-AF65-F5344CB8AC3E}">
        <p14:creationId xmlns:p14="http://schemas.microsoft.com/office/powerpoint/2010/main" val="230690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Warren (2-3 min)</a:t>
            </a:r>
          </a:p>
          <a:p>
            <a:r>
              <a:rPr lang="en-US" dirty="0"/>
              <a:t>What is SOAR?: Sarah (5-7 min)</a:t>
            </a:r>
          </a:p>
          <a:p>
            <a:r>
              <a:rPr lang="en-US" dirty="0"/>
              <a:t>One Example of Outcomes Research: Lars &amp; Wendy (10-12 min)</a:t>
            </a:r>
          </a:p>
          <a:p>
            <a:pPr lvl="1"/>
            <a:r>
              <a:rPr lang="en-US" dirty="0"/>
              <a:t>How to use available data to assess outcomes</a:t>
            </a:r>
          </a:p>
          <a:p>
            <a:pPr lvl="1"/>
            <a:r>
              <a:rPr lang="en-US" dirty="0"/>
              <a:t>Leveraging NGS as initial step</a:t>
            </a:r>
          </a:p>
          <a:p>
            <a:r>
              <a:rPr lang="en-US" dirty="0"/>
              <a:t>Value of Outcomes Research for PDs as Relates to Revised ACGME FM Requirements: Sarah (2 min)</a:t>
            </a:r>
          </a:p>
          <a:p>
            <a:r>
              <a:rPr lang="en-US" dirty="0"/>
              <a:t>Aspirational Data Sources: Wendy (1-2 min)</a:t>
            </a:r>
          </a:p>
          <a:p>
            <a:r>
              <a:rPr lang="en-US" dirty="0"/>
              <a:t>Table Discussions (45-60 minutes, dependent on vibe of room)</a:t>
            </a:r>
          </a:p>
          <a:p>
            <a:r>
              <a:rPr lang="en-US" dirty="0"/>
              <a:t>Open Mic or AES Q&amp;A (0-15 minutes, dependent on vibe of room)</a:t>
            </a:r>
          </a:p>
          <a:p>
            <a:pPr marL="342900" marR="0" lvl="0" indent="-342900">
              <a:lnSpc>
                <a:spcPct val="105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2802696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for sure </a:t>
            </a:r>
          </a:p>
        </p:txBody>
      </p:sp>
      <p:sp>
        <p:nvSpPr>
          <p:cNvPr id="4" name="Slide Number Placeholder 3"/>
          <p:cNvSpPr>
            <a:spLocks noGrp="1"/>
          </p:cNvSpPr>
          <p:nvPr>
            <p:ph type="sldNum" sz="quarter" idx="5"/>
          </p:nvPr>
        </p:nvSpPr>
        <p:spPr/>
        <p:txBody>
          <a:bodyPr/>
          <a:lstStyle/>
          <a:p>
            <a:fld id="{CD045149-EA5C-4428-A8AD-7B4AA8A8D422}" type="slidenum">
              <a:rPr lang="en-US" smtClean="0"/>
              <a:t>34</a:t>
            </a:fld>
            <a:endParaRPr lang="en-US"/>
          </a:p>
        </p:txBody>
      </p:sp>
    </p:spTree>
    <p:extLst>
      <p:ext uri="{BB962C8B-B14F-4D97-AF65-F5344CB8AC3E}">
        <p14:creationId xmlns:p14="http://schemas.microsoft.com/office/powerpoint/2010/main" val="3366278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35</a:t>
            </a:fld>
            <a:endParaRPr lang="en-US"/>
          </a:p>
        </p:txBody>
      </p:sp>
    </p:spTree>
    <p:extLst>
      <p:ext uri="{BB962C8B-B14F-4D97-AF65-F5344CB8AC3E}">
        <p14:creationId xmlns:p14="http://schemas.microsoft.com/office/powerpoint/2010/main" val="1886518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36</a:t>
            </a:fld>
            <a:endParaRPr lang="en-US"/>
          </a:p>
        </p:txBody>
      </p:sp>
    </p:spTree>
    <p:extLst>
      <p:ext uri="{BB962C8B-B14F-4D97-AF65-F5344CB8AC3E}">
        <p14:creationId xmlns:p14="http://schemas.microsoft.com/office/powerpoint/2010/main" val="3233930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37</a:t>
            </a:fld>
            <a:endParaRPr lang="en-US"/>
          </a:p>
        </p:txBody>
      </p:sp>
    </p:spTree>
    <p:extLst>
      <p:ext uri="{BB962C8B-B14F-4D97-AF65-F5344CB8AC3E}">
        <p14:creationId xmlns:p14="http://schemas.microsoft.com/office/powerpoint/2010/main" val="428243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and Warren have a conversation….what is a residency outcome?  </a:t>
            </a:r>
          </a:p>
        </p:txBody>
      </p:sp>
      <p:sp>
        <p:nvSpPr>
          <p:cNvPr id="4" name="Slide Number Placeholder 3"/>
          <p:cNvSpPr>
            <a:spLocks noGrp="1"/>
          </p:cNvSpPr>
          <p:nvPr>
            <p:ph type="sldNum" sz="quarter" idx="5"/>
          </p:nvPr>
        </p:nvSpPr>
        <p:spPr/>
        <p:txBody>
          <a:bodyPr/>
          <a:lstStyle/>
          <a:p>
            <a:fld id="{C099F744-FD9C-44F3-92AB-510D9A2A268B}" type="slidenum">
              <a:rPr lang="en-US" smtClean="0"/>
              <a:t>4</a:t>
            </a:fld>
            <a:endParaRPr lang="en-US"/>
          </a:p>
        </p:txBody>
      </p:sp>
    </p:spTree>
    <p:extLst>
      <p:ext uri="{BB962C8B-B14F-4D97-AF65-F5344CB8AC3E}">
        <p14:creationId xmlns:p14="http://schemas.microsoft.com/office/powerpoint/2010/main" val="405805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5</a:t>
            </a:fld>
            <a:endParaRPr lang="en-US"/>
          </a:p>
        </p:txBody>
      </p:sp>
    </p:spTree>
    <p:extLst>
      <p:ext uri="{BB962C8B-B14F-4D97-AF65-F5344CB8AC3E}">
        <p14:creationId xmlns:p14="http://schemas.microsoft.com/office/powerpoint/2010/main" val="254046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to present this slide. In 2022 we established an advisory committee of residency program leaders, program administrators, recent family medicine residency graduates, data scientist, former program directors and health services researchers to help us start the design of SOAR.</a:t>
            </a:r>
          </a:p>
        </p:txBody>
      </p:sp>
      <p:sp>
        <p:nvSpPr>
          <p:cNvPr id="4" name="Slide Number Placeholder 3"/>
          <p:cNvSpPr>
            <a:spLocks noGrp="1"/>
          </p:cNvSpPr>
          <p:nvPr>
            <p:ph type="sldNum" sz="quarter" idx="5"/>
          </p:nvPr>
        </p:nvSpPr>
        <p:spPr/>
        <p:txBody>
          <a:bodyPr/>
          <a:lstStyle/>
          <a:p>
            <a:fld id="{C099F744-FD9C-44F3-92AB-510D9A2A268B}" type="slidenum">
              <a:rPr lang="en-US" smtClean="0"/>
              <a:t>6</a:t>
            </a:fld>
            <a:endParaRPr lang="en-US"/>
          </a:p>
        </p:txBody>
      </p:sp>
    </p:spTree>
    <p:extLst>
      <p:ext uri="{BB962C8B-B14F-4D97-AF65-F5344CB8AC3E}">
        <p14:creationId xmlns:p14="http://schemas.microsoft.com/office/powerpoint/2010/main" val="129261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8</a:t>
            </a:fld>
            <a:endParaRPr lang="en-US"/>
          </a:p>
        </p:txBody>
      </p:sp>
    </p:spTree>
    <p:extLst>
      <p:ext uri="{BB962C8B-B14F-4D97-AF65-F5344CB8AC3E}">
        <p14:creationId xmlns:p14="http://schemas.microsoft.com/office/powerpoint/2010/main" val="130635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these conversation and insights prompted those stakeholders to prioritize these four outcomes for initial study though in about 20 minutes we’d like your thoughts on whether these are the right ones – we’d first like to give a demonstration of what a study of outcomes in these areas could look like/mean and for that, Sarah turns it over to Wendy and Lars</a:t>
            </a:r>
          </a:p>
        </p:txBody>
      </p:sp>
      <p:sp>
        <p:nvSpPr>
          <p:cNvPr id="4" name="Slide Number Placeholder 3"/>
          <p:cNvSpPr>
            <a:spLocks noGrp="1"/>
          </p:cNvSpPr>
          <p:nvPr>
            <p:ph type="sldNum" sz="quarter" idx="5"/>
          </p:nvPr>
        </p:nvSpPr>
        <p:spPr/>
        <p:txBody>
          <a:bodyPr/>
          <a:lstStyle/>
          <a:p>
            <a:fld id="{CD045149-EA5C-4428-A8AD-7B4AA8A8D422}" type="slidenum">
              <a:rPr lang="en-US" smtClean="0"/>
              <a:t>9</a:t>
            </a:fld>
            <a:endParaRPr lang="en-US"/>
          </a:p>
        </p:txBody>
      </p:sp>
    </p:spTree>
    <p:extLst>
      <p:ext uri="{BB962C8B-B14F-4D97-AF65-F5344CB8AC3E}">
        <p14:creationId xmlns:p14="http://schemas.microsoft.com/office/powerpoint/2010/main" val="40441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Wendy &amp; Lars</a:t>
            </a:r>
          </a:p>
        </p:txBody>
      </p:sp>
      <p:sp>
        <p:nvSpPr>
          <p:cNvPr id="4" name="Slide Number Placeholder 3"/>
          <p:cNvSpPr>
            <a:spLocks noGrp="1"/>
          </p:cNvSpPr>
          <p:nvPr>
            <p:ph type="sldNum" sz="quarter" idx="5"/>
          </p:nvPr>
        </p:nvSpPr>
        <p:spPr/>
        <p:txBody>
          <a:bodyPr/>
          <a:lstStyle/>
          <a:p>
            <a:fld id="{CD045149-EA5C-4428-A8AD-7B4AA8A8D422}" type="slidenum">
              <a:rPr lang="en-US" smtClean="0"/>
              <a:t>11</a:t>
            </a:fld>
            <a:endParaRPr lang="en-US"/>
          </a:p>
        </p:txBody>
      </p:sp>
    </p:spTree>
    <p:extLst>
      <p:ext uri="{BB962C8B-B14F-4D97-AF65-F5344CB8AC3E}">
        <p14:creationId xmlns:p14="http://schemas.microsoft.com/office/powerpoint/2010/main" val="4270571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117036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87887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9969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495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CC8-5CA2-4882-BD40-22F53D769298}"/>
              </a:ext>
            </a:extLst>
          </p:cNvPr>
          <p:cNvSpPr>
            <a:spLocks noGrp="1"/>
          </p:cNvSpPr>
          <p:nvPr>
            <p:ph type="title" hasCustomPrompt="1"/>
          </p:nvPr>
        </p:nvSpPr>
        <p:spPr/>
        <p:txBody>
          <a:bodyPr/>
          <a:lstStyle/>
          <a:p>
            <a:r>
              <a:rPr lang="en-US" dirty="0"/>
              <a:t>Headline: Arial Bold, 36-48 / black</a:t>
            </a:r>
          </a:p>
        </p:txBody>
      </p:sp>
      <p:sp>
        <p:nvSpPr>
          <p:cNvPr id="3" name="Vertical Text Placeholder 2">
            <a:extLst>
              <a:ext uri="{FF2B5EF4-FFF2-40B4-BE49-F238E27FC236}">
                <a16:creationId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6589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dirty="0"/>
              <a:t>Headline: Arial Bold, 36-48 / black</a:t>
            </a:r>
          </a:p>
        </p:txBody>
      </p:sp>
      <p:sp>
        <p:nvSpPr>
          <p:cNvPr id="3" name="Vertical Text Placeholder 2">
            <a:extLst>
              <a:ext uri="{FF2B5EF4-FFF2-40B4-BE49-F238E27FC236}">
                <a16:creationId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54245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DCEE-256B-8485-DAAD-FC22D3ACEF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4AC36-5A10-F606-709B-95592B288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B0D385-A1A3-9150-9D34-1783465FDEB4}"/>
              </a:ext>
            </a:extLst>
          </p:cNvPr>
          <p:cNvSpPr>
            <a:spLocks noGrp="1"/>
          </p:cNvSpPr>
          <p:nvPr>
            <p:ph type="dt" sz="half" idx="10"/>
          </p:nvPr>
        </p:nvSpPr>
        <p:spPr/>
        <p:txBody>
          <a:bodyPr/>
          <a:lstStyle/>
          <a:p>
            <a:fld id="{B21FBD58-28EF-44D4-88E7-3D716D0AE9BD}" type="datetimeFigureOut">
              <a:rPr lang="en-US" smtClean="0"/>
              <a:t>3/20/2025</a:t>
            </a:fld>
            <a:endParaRPr lang="en-US"/>
          </a:p>
        </p:txBody>
      </p:sp>
      <p:sp>
        <p:nvSpPr>
          <p:cNvPr id="5" name="Footer Placeholder 4">
            <a:extLst>
              <a:ext uri="{FF2B5EF4-FFF2-40B4-BE49-F238E27FC236}">
                <a16:creationId xmlns:a16="http://schemas.microsoft.com/office/drawing/2014/main" id="{BA5191F4-FC6D-4A0F-71BA-1894CB2FE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817C6-1096-63C6-1950-EDED492220B7}"/>
              </a:ext>
            </a:extLst>
          </p:cNvPr>
          <p:cNvSpPr>
            <a:spLocks noGrp="1"/>
          </p:cNvSpPr>
          <p:nvPr>
            <p:ph type="sldNum" sz="quarter" idx="12"/>
          </p:nvPr>
        </p:nvSpPr>
        <p:spPr/>
        <p:txBody>
          <a:bodyPr/>
          <a:lstStyle/>
          <a:p>
            <a:fld id="{F5004C34-3EE1-4799-84DD-B57201D13885}" type="slidenum">
              <a:rPr lang="en-US" smtClean="0"/>
              <a:t>‹#›</a:t>
            </a:fld>
            <a:endParaRPr lang="en-US"/>
          </a:p>
        </p:txBody>
      </p:sp>
    </p:spTree>
    <p:extLst>
      <p:ext uri="{BB962C8B-B14F-4D97-AF65-F5344CB8AC3E}">
        <p14:creationId xmlns:p14="http://schemas.microsoft.com/office/powerpoint/2010/main" val="14723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4325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3581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177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55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31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2355648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1379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830-B706-472F-82D9-70EFA1A05640}"/>
              </a:ext>
            </a:extLst>
          </p:cNvPr>
          <p:cNvSpPr>
            <a:spLocks noGrp="1"/>
          </p:cNvSpPr>
          <p:nvPr>
            <p:ph type="ctrTitle"/>
          </p:nvPr>
        </p:nvSpPr>
        <p:spPr/>
        <p:txBody>
          <a:bodyPr>
            <a:normAutofit/>
          </a:bodyPr>
          <a:lstStyle/>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Strengthening Outcomes &amp; Assessment in Residency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87A734C-E453-4903-B912-7C1BC4A96E77}"/>
              </a:ext>
            </a:extLst>
          </p:cNvPr>
          <p:cNvSpPr>
            <a:spLocks noGrp="1"/>
          </p:cNvSpPr>
          <p:nvPr>
            <p:ph type="body" sz="quarter" idx="10"/>
          </p:nvPr>
        </p:nvSpPr>
        <p:spPr>
          <a:xfrm>
            <a:off x="520700" y="4678532"/>
            <a:ext cx="7518400" cy="674703"/>
          </a:xfrm>
        </p:spPr>
        <p:txBody>
          <a:bodyPr>
            <a:normAutofit/>
          </a:bodyPr>
          <a:lstStyle/>
          <a:p>
            <a:r>
              <a:rPr lang="en-US" dirty="0"/>
              <a:t>March 2023</a:t>
            </a:r>
          </a:p>
        </p:txBody>
      </p:sp>
      <p:sp>
        <p:nvSpPr>
          <p:cNvPr id="6" name="Subtitle 5">
            <a:extLst>
              <a:ext uri="{FF2B5EF4-FFF2-40B4-BE49-F238E27FC236}">
                <a16:creationId xmlns:a16="http://schemas.microsoft.com/office/drawing/2014/main" id="{F836EC59-50D7-4663-B488-E703E4FE8E97}"/>
              </a:ext>
            </a:extLst>
          </p:cNvPr>
          <p:cNvSpPr>
            <a:spLocks noGrp="1"/>
          </p:cNvSpPr>
          <p:nvPr>
            <p:ph type="subTitle" idx="1"/>
          </p:nvPr>
        </p:nvSpPr>
        <p:spPr/>
        <p:txBody>
          <a:bodyPr>
            <a:normAutofit fontScale="92500"/>
          </a:bodyPr>
          <a:lstStyle/>
          <a:p>
            <a:r>
              <a:rPr lang="en-US" dirty="0"/>
              <a:t>A community of practice sponsored by AFMRD and ABFM Foundation</a:t>
            </a:r>
          </a:p>
        </p:txBody>
      </p:sp>
    </p:spTree>
    <p:extLst>
      <p:ext uri="{BB962C8B-B14F-4D97-AF65-F5344CB8AC3E}">
        <p14:creationId xmlns:p14="http://schemas.microsoft.com/office/powerpoint/2010/main" val="15336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03AC-90BF-9411-F579-8DD8CD08C61B}"/>
              </a:ext>
            </a:extLst>
          </p:cNvPr>
          <p:cNvSpPr>
            <a:spLocks noGrp="1"/>
          </p:cNvSpPr>
          <p:nvPr>
            <p:ph type="title"/>
          </p:nvPr>
        </p:nvSpPr>
        <p:spPr>
          <a:xfrm>
            <a:off x="2224484" y="1794243"/>
            <a:ext cx="7360920" cy="3570922"/>
          </a:xfrm>
        </p:spPr>
        <p:txBody>
          <a:bodyPr/>
          <a:lstStyle/>
          <a:p>
            <a:pPr algn="r"/>
            <a:r>
              <a:rPr lang="en-US" dirty="0"/>
              <a:t>CERA ABFM National Family Medicine Residency Outcomes Project (FMROP)</a:t>
            </a:r>
            <a:br>
              <a:rPr lang="en-US" dirty="0"/>
            </a:br>
            <a:br>
              <a:rPr lang="en-US" dirty="0"/>
            </a:br>
            <a:r>
              <a:rPr lang="en-US" sz="2400" dirty="0"/>
              <a:t>Wendy B. Barr, MD, MPH, MSCE</a:t>
            </a:r>
            <a:br>
              <a:rPr lang="en-US" sz="2400" dirty="0"/>
            </a:br>
            <a:r>
              <a:rPr lang="en-US" sz="2400" dirty="0"/>
              <a:t>Lars Peterson, MD, PhD</a:t>
            </a:r>
            <a:endParaRPr lang="en-US" dirty="0"/>
          </a:p>
        </p:txBody>
      </p:sp>
      <p:sp>
        <p:nvSpPr>
          <p:cNvPr id="3" name="Slide Number Placeholder 2">
            <a:extLst>
              <a:ext uri="{FF2B5EF4-FFF2-40B4-BE49-F238E27FC236}">
                <a16:creationId xmlns:a16="http://schemas.microsoft.com/office/drawing/2014/main" id="{FE4687C3-4972-7FD0-358A-698407D46B44}"/>
              </a:ext>
            </a:extLst>
          </p:cNvPr>
          <p:cNvSpPr>
            <a:spLocks noGrp="1"/>
          </p:cNvSpPr>
          <p:nvPr>
            <p:ph type="sldNum" sz="quarter" idx="10"/>
          </p:nvPr>
        </p:nvSpPr>
        <p:spPr/>
        <p:txBody>
          <a:bodyPr/>
          <a:lstStyle/>
          <a:p>
            <a:fld id="{AC38F574-C4C0-48B1-B81D-85833E98F04F}" type="slidenum">
              <a:rPr lang="en-US" smtClean="0"/>
              <a:pPr/>
              <a:t>10</a:t>
            </a:fld>
            <a:endParaRPr lang="en-US" dirty="0"/>
          </a:p>
        </p:txBody>
      </p:sp>
    </p:spTree>
    <p:extLst>
      <p:ext uri="{BB962C8B-B14F-4D97-AF65-F5344CB8AC3E}">
        <p14:creationId xmlns:p14="http://schemas.microsoft.com/office/powerpoint/2010/main" val="194324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A20F-0069-D37B-97F4-72966267862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Project Goals</a:t>
            </a:r>
          </a:p>
        </p:txBody>
      </p:sp>
      <p:graphicFrame>
        <p:nvGraphicFramePr>
          <p:cNvPr id="5" name="Content Placeholder 2">
            <a:extLst>
              <a:ext uri="{FF2B5EF4-FFF2-40B4-BE49-F238E27FC236}">
                <a16:creationId xmlns:a16="http://schemas.microsoft.com/office/drawing/2014/main" id="{1FB71409-198C-B265-D6AC-AE318D8440C1}"/>
              </a:ext>
            </a:extLst>
          </p:cNvPr>
          <p:cNvGraphicFramePr>
            <a:graphicFrameLocks noGrp="1"/>
          </p:cNvGraphicFramePr>
          <p:nvPr>
            <p:ph idx="1"/>
            <p:extLst>
              <p:ext uri="{D42A27DB-BD31-4B8C-83A1-F6EECF244321}">
                <p14:modId xmlns:p14="http://schemas.microsoft.com/office/powerpoint/2010/main" val="158005751"/>
              </p:ext>
            </p:extLst>
          </p:nvPr>
        </p:nvGraphicFramePr>
        <p:xfrm>
          <a:off x="452063" y="620392"/>
          <a:ext cx="11279966"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47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FFA5-79AF-7071-AA2E-FFB1D010860C}"/>
              </a:ext>
            </a:extLst>
          </p:cNvPr>
          <p:cNvSpPr>
            <a:spLocks noGrp="1"/>
          </p:cNvSpPr>
          <p:nvPr>
            <p:ph type="title"/>
          </p:nvPr>
        </p:nvSpPr>
        <p:spPr/>
        <p:txBody>
          <a:bodyPr>
            <a:normAutofit fontScale="90000"/>
          </a:bodyPr>
          <a:lstStyle/>
          <a:p>
            <a:r>
              <a:rPr lang="en-US" dirty="0"/>
              <a:t>Study Design – </a:t>
            </a:r>
            <a:r>
              <a:rPr lang="en-US" sz="4000" dirty="0"/>
              <a:t>Prospective Cohort Study of </a:t>
            </a:r>
            <a:br>
              <a:rPr lang="en-US" sz="4000" dirty="0"/>
            </a:br>
            <a:r>
              <a:rPr lang="en-US" sz="4000" dirty="0"/>
              <a:t>Family Physicians who Completed Residency in 2018</a:t>
            </a:r>
            <a:endParaRPr lang="en-US" dirty="0"/>
          </a:p>
        </p:txBody>
      </p:sp>
      <p:graphicFrame>
        <p:nvGraphicFramePr>
          <p:cNvPr id="5" name="Content Placeholder 2">
            <a:extLst>
              <a:ext uri="{FF2B5EF4-FFF2-40B4-BE49-F238E27FC236}">
                <a16:creationId xmlns:a16="http://schemas.microsoft.com/office/drawing/2014/main" id="{826E1AB5-B846-16B1-8BA0-6788F9A379A3}"/>
              </a:ext>
            </a:extLst>
          </p:cNvPr>
          <p:cNvGraphicFramePr>
            <a:graphicFrameLocks noGrp="1"/>
          </p:cNvGraphicFramePr>
          <p:nvPr>
            <p:ph idx="1"/>
            <p:extLst>
              <p:ext uri="{D42A27DB-BD31-4B8C-83A1-F6EECF244321}">
                <p14:modId xmlns:p14="http://schemas.microsoft.com/office/powerpoint/2010/main" val="16379417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59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E4FA-62BD-6800-2049-E8ADE0EDD637}"/>
              </a:ext>
            </a:extLst>
          </p:cNvPr>
          <p:cNvSpPr>
            <a:spLocks noGrp="1"/>
          </p:cNvSpPr>
          <p:nvPr>
            <p:ph type="title"/>
          </p:nvPr>
        </p:nvSpPr>
        <p:spPr>
          <a:xfrm>
            <a:off x="524740" y="620392"/>
            <a:ext cx="4568468" cy="5504688"/>
          </a:xfrm>
        </p:spPr>
        <p:txBody>
          <a:bodyPr>
            <a:normAutofit/>
          </a:bodyPr>
          <a:lstStyle/>
          <a:p>
            <a:r>
              <a:rPr lang="en-US" sz="5600" dirty="0">
                <a:solidFill>
                  <a:schemeClr val="accent5"/>
                </a:solidFill>
              </a:rPr>
              <a:t>Study Design – Survey Instruments</a:t>
            </a:r>
          </a:p>
        </p:txBody>
      </p:sp>
      <p:graphicFrame>
        <p:nvGraphicFramePr>
          <p:cNvPr id="5" name="Content Placeholder 2">
            <a:extLst>
              <a:ext uri="{FF2B5EF4-FFF2-40B4-BE49-F238E27FC236}">
                <a16:creationId xmlns:a16="http://schemas.microsoft.com/office/drawing/2014/main" id="{E9344B1A-1509-59A6-0786-C133244056DE}"/>
              </a:ext>
            </a:extLst>
          </p:cNvPr>
          <p:cNvGraphicFramePr>
            <a:graphicFrameLocks noGrp="1"/>
          </p:cNvGraphicFramePr>
          <p:nvPr>
            <p:ph idx="1"/>
            <p:extLst>
              <p:ext uri="{D42A27DB-BD31-4B8C-83A1-F6EECF244321}">
                <p14:modId xmlns:p14="http://schemas.microsoft.com/office/powerpoint/2010/main" val="294875495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89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891EC7-FA21-3C69-A7D4-0A9F08F8E65E}"/>
              </a:ext>
            </a:extLst>
          </p:cNvPr>
          <p:cNvSpPr>
            <a:spLocks noGrp="1"/>
          </p:cNvSpPr>
          <p:nvPr>
            <p:ph type="title"/>
          </p:nvPr>
        </p:nvSpPr>
        <p:spPr/>
        <p:txBody>
          <a:bodyPr>
            <a:normAutofit/>
          </a:bodyPr>
          <a:lstStyle/>
          <a:p>
            <a:r>
              <a:rPr lang="en-US" dirty="0"/>
              <a:t>Study Flowchart</a:t>
            </a:r>
          </a:p>
        </p:txBody>
      </p:sp>
      <p:graphicFrame>
        <p:nvGraphicFramePr>
          <p:cNvPr id="4" name="Content Placeholder 3">
            <a:extLst>
              <a:ext uri="{FF2B5EF4-FFF2-40B4-BE49-F238E27FC236}">
                <a16:creationId xmlns:a16="http://schemas.microsoft.com/office/drawing/2014/main" id="{55EDEFF4-FBB8-710F-9EE2-A4C6A4C68DB3}"/>
              </a:ext>
            </a:extLst>
          </p:cNvPr>
          <p:cNvGraphicFramePr>
            <a:graphicFrameLocks noGrp="1"/>
          </p:cNvGraphicFramePr>
          <p:nvPr>
            <p:ph sz="half" idx="1"/>
            <p:extLst>
              <p:ext uri="{D42A27DB-BD31-4B8C-83A1-F6EECF244321}">
                <p14:modId xmlns:p14="http://schemas.microsoft.com/office/powerpoint/2010/main" val="3708159801"/>
              </p:ext>
            </p:extLst>
          </p:nvPr>
        </p:nvGraphicFramePr>
        <p:xfrm>
          <a:off x="356839" y="1825625"/>
          <a:ext cx="4215161" cy="3437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372E1B70-5368-672B-2104-9DC7E3DB2105}"/>
              </a:ext>
            </a:extLst>
          </p:cNvPr>
          <p:cNvGraphicFramePr>
            <a:graphicFrameLocks noGrp="1"/>
          </p:cNvGraphicFramePr>
          <p:nvPr>
            <p:ph sz="half" idx="2"/>
            <p:extLst>
              <p:ext uri="{D42A27DB-BD31-4B8C-83A1-F6EECF244321}">
                <p14:modId xmlns:p14="http://schemas.microsoft.com/office/powerpoint/2010/main" val="3342496938"/>
              </p:ext>
            </p:extLst>
          </p:nvPr>
        </p:nvGraphicFramePr>
        <p:xfrm>
          <a:off x="4894456" y="1471960"/>
          <a:ext cx="6491868" cy="5218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9677E573-68F2-16DB-A0C6-0B48C3E3066D}"/>
              </a:ext>
            </a:extLst>
          </p:cNvPr>
          <p:cNvCxnSpPr/>
          <p:nvPr/>
        </p:nvCxnSpPr>
        <p:spPr>
          <a:xfrm>
            <a:off x="7283140" y="5051502"/>
            <a:ext cx="602166" cy="21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A3FDE1-F45D-4963-C2EC-145F75BB3351}"/>
              </a:ext>
            </a:extLst>
          </p:cNvPr>
          <p:cNvCxnSpPr/>
          <p:nvPr/>
        </p:nvCxnSpPr>
        <p:spPr>
          <a:xfrm flipH="1">
            <a:off x="8920976" y="5051501"/>
            <a:ext cx="903249" cy="2118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6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1D2A-9765-F83D-45C3-DFABFEF9FEB9}"/>
              </a:ext>
            </a:extLst>
          </p:cNvPr>
          <p:cNvSpPr>
            <a:spLocks noGrp="1"/>
          </p:cNvSpPr>
          <p:nvPr>
            <p:ph type="title"/>
          </p:nvPr>
        </p:nvSpPr>
        <p:spPr>
          <a:xfrm>
            <a:off x="349322" y="640823"/>
            <a:ext cx="3704338" cy="5583148"/>
          </a:xfrm>
        </p:spPr>
        <p:txBody>
          <a:bodyPr anchor="ctr">
            <a:normAutofit/>
          </a:bodyPr>
          <a:lstStyle/>
          <a:p>
            <a:r>
              <a:rPr lang="en-US" sz="5400" dirty="0"/>
              <a:t>Research Objectives</a:t>
            </a:r>
          </a:p>
        </p:txBody>
      </p:sp>
      <p:graphicFrame>
        <p:nvGraphicFramePr>
          <p:cNvPr id="5" name="Content Placeholder 2">
            <a:extLst>
              <a:ext uri="{FF2B5EF4-FFF2-40B4-BE49-F238E27FC236}">
                <a16:creationId xmlns:a16="http://schemas.microsoft.com/office/drawing/2014/main" id="{120C6B57-A553-F427-E7E5-5605EEB6CB27}"/>
              </a:ext>
            </a:extLst>
          </p:cNvPr>
          <p:cNvGraphicFramePr>
            <a:graphicFrameLocks noGrp="1"/>
          </p:cNvGraphicFramePr>
          <p:nvPr>
            <p:ph idx="1"/>
            <p:extLst>
              <p:ext uri="{D42A27DB-BD31-4B8C-83A1-F6EECF244321}">
                <p14:modId xmlns:p14="http://schemas.microsoft.com/office/powerpoint/2010/main" val="759030946"/>
              </p:ext>
            </p:extLst>
          </p:nvPr>
        </p:nvGraphicFramePr>
        <p:xfrm>
          <a:off x="4202130" y="147663"/>
          <a:ext cx="6966256" cy="5988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338F8E5-5E3E-3B89-EA2D-32D21AF107CA}"/>
              </a:ext>
            </a:extLst>
          </p:cNvPr>
          <p:cNvSpPr txBox="1"/>
          <p:nvPr/>
        </p:nvSpPr>
        <p:spPr>
          <a:xfrm>
            <a:off x="2363056" y="5841259"/>
            <a:ext cx="1839074" cy="307777"/>
          </a:xfrm>
          <a:prstGeom prst="rect">
            <a:avLst/>
          </a:prstGeom>
          <a:noFill/>
        </p:spPr>
        <p:txBody>
          <a:bodyPr wrap="square" rtlCol="0">
            <a:spAutoFit/>
          </a:bodyPr>
          <a:lstStyle/>
          <a:p>
            <a:r>
              <a:rPr lang="en-US" sz="1400" dirty="0"/>
              <a:t>* CERA Project</a:t>
            </a:r>
          </a:p>
        </p:txBody>
      </p:sp>
    </p:spTree>
    <p:extLst>
      <p:ext uri="{BB962C8B-B14F-4D97-AF65-F5344CB8AC3E}">
        <p14:creationId xmlns:p14="http://schemas.microsoft.com/office/powerpoint/2010/main" val="121843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9504-C4CC-6217-2D55-88389F630B2A}"/>
              </a:ext>
            </a:extLst>
          </p:cNvPr>
          <p:cNvSpPr>
            <a:spLocks noGrp="1"/>
          </p:cNvSpPr>
          <p:nvPr>
            <p:ph type="title"/>
          </p:nvPr>
        </p:nvSpPr>
        <p:spPr>
          <a:xfrm>
            <a:off x="535020" y="685800"/>
            <a:ext cx="2780271" cy="5105400"/>
          </a:xfrm>
        </p:spPr>
        <p:txBody>
          <a:bodyPr>
            <a:normAutofit/>
          </a:bodyPr>
          <a:lstStyle/>
          <a:p>
            <a:r>
              <a:rPr lang="en-US" sz="2800" b="1" i="0" u="none" strike="noStrike" dirty="0">
                <a:solidFill>
                  <a:schemeClr val="bg1"/>
                </a:solidFill>
                <a:effectLst/>
                <a:latin typeface="Arial" panose="020B0604020202020204" pitchFamily="34" charset="0"/>
              </a:rPr>
              <a:t>Characteristics of 2018 Family Medicine Graduates Included in FM-ROP Cohort</a:t>
            </a:r>
            <a:endParaRPr lang="en-US" sz="6000" dirty="0">
              <a:solidFill>
                <a:schemeClr val="bg1"/>
              </a:solidFill>
            </a:endParaRPr>
          </a:p>
        </p:txBody>
      </p:sp>
      <p:graphicFrame>
        <p:nvGraphicFramePr>
          <p:cNvPr id="4" name="Content Placeholder 3">
            <a:extLst>
              <a:ext uri="{FF2B5EF4-FFF2-40B4-BE49-F238E27FC236}">
                <a16:creationId xmlns:a16="http://schemas.microsoft.com/office/drawing/2014/main" id="{AB73D61A-C045-8B4E-E365-2E4106C62955}"/>
              </a:ext>
            </a:extLst>
          </p:cNvPr>
          <p:cNvGraphicFramePr>
            <a:graphicFrameLocks noGrp="1"/>
          </p:cNvGraphicFramePr>
          <p:nvPr>
            <p:ph idx="1"/>
            <p:extLst>
              <p:ext uri="{D42A27DB-BD31-4B8C-83A1-F6EECF244321}">
                <p14:modId xmlns:p14="http://schemas.microsoft.com/office/powerpoint/2010/main" val="693184041"/>
              </p:ext>
            </p:extLst>
          </p:nvPr>
        </p:nvGraphicFramePr>
        <p:xfrm>
          <a:off x="1588305" y="278639"/>
          <a:ext cx="3803292" cy="5919722"/>
        </p:xfrm>
        <a:graphic>
          <a:graphicData uri="http://schemas.openxmlformats.org/drawingml/2006/table">
            <a:tbl>
              <a:tblPr>
                <a:tableStyleId>{BC89EF96-8CEA-46FF-86C4-4CE0E7609802}</a:tableStyleId>
              </a:tblPr>
              <a:tblGrid>
                <a:gridCol w="2222480">
                  <a:extLst>
                    <a:ext uri="{9D8B030D-6E8A-4147-A177-3AD203B41FA5}">
                      <a16:colId xmlns:a16="http://schemas.microsoft.com/office/drawing/2014/main" val="4032115356"/>
                    </a:ext>
                  </a:extLst>
                </a:gridCol>
                <a:gridCol w="1580812">
                  <a:extLst>
                    <a:ext uri="{9D8B030D-6E8A-4147-A177-3AD203B41FA5}">
                      <a16:colId xmlns:a16="http://schemas.microsoft.com/office/drawing/2014/main" val="99634755"/>
                    </a:ext>
                  </a:extLst>
                </a:gridCol>
              </a:tblGrid>
              <a:tr h="278618">
                <a:tc>
                  <a:txBody>
                    <a:bodyPr/>
                    <a:lstStyle/>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Age </a:t>
                      </a:r>
                      <a:r>
                        <a:rPr lang="en-US" sz="1400" b="0" u="none" strike="noStrike" dirty="0">
                          <a:solidFill>
                            <a:schemeClr val="tx1"/>
                          </a:solidFill>
                          <a:effectLst/>
                          <a:latin typeface="Calibri" panose="020F0502020204030204" pitchFamily="34" charset="0"/>
                          <a:cs typeface="Calibri" panose="020F0502020204030204" pitchFamily="34" charset="0"/>
                        </a:rPr>
                        <a:t>​</a:t>
                      </a:r>
                      <a:r>
                        <a:rPr lang="en-US" sz="1400" b="1" u="none" strike="noStrike" dirty="0">
                          <a:solidFill>
                            <a:schemeClr val="tx1"/>
                          </a:solidFill>
                          <a:effectLst/>
                          <a:latin typeface="Calibri" panose="020F0502020204030204" pitchFamily="34" charset="0"/>
                          <a:cs typeface="Calibri" panose="020F0502020204030204" pitchFamily="34" charset="0"/>
                        </a:rPr>
                        <a:t>(Mean (SD))</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tc>
                <a:tc>
                  <a:txBody>
                    <a:bodyPr/>
                    <a:lstStyle/>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35.7 (3.9)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tc>
                <a:extLst>
                  <a:ext uri="{0D108BD9-81ED-4DB2-BD59-A6C34878D82A}">
                    <a16:rowId xmlns:a16="http://schemas.microsoft.com/office/drawing/2014/main" val="662106932"/>
                  </a:ext>
                </a:extLst>
              </a:tr>
              <a:tr h="443470">
                <a:tc>
                  <a:txBody>
                    <a:bodyPr/>
                    <a:lstStyle/>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Gender </a:t>
                      </a:r>
                      <a:r>
                        <a:rPr lang="en-US" sz="1400" b="0" u="none" strike="noStrike" dirty="0">
                          <a:solidFill>
                            <a:schemeClr val="tx1"/>
                          </a:solidFill>
                          <a:effectLst/>
                          <a:latin typeface="Calibri" panose="020F0502020204030204" pitchFamily="34" charset="0"/>
                          <a:cs typeface="Calibri" panose="020F0502020204030204" pitchFamily="34" charset="0"/>
                        </a:rPr>
                        <a:t>​</a:t>
                      </a:r>
                      <a:r>
                        <a:rPr lang="en-US" sz="1400" b="1" u="none" strike="noStrike" dirty="0">
                          <a:solidFill>
                            <a:schemeClr val="tx1"/>
                          </a:solidFill>
                          <a:effectLst/>
                          <a:latin typeface="Calibri" panose="020F0502020204030204" pitchFamily="34" charset="0"/>
                          <a:cs typeface="Calibri" panose="020F0502020204030204" pitchFamily="34" charset="0"/>
                        </a:rPr>
                        <a:t>(% Female)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55.0%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259755007"/>
                  </a:ext>
                </a:extLst>
              </a:tr>
              <a:tr h="443470">
                <a:tc>
                  <a:txBody>
                    <a:bodyPr/>
                    <a:lstStyle/>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Degree </a:t>
                      </a:r>
                      <a:r>
                        <a:rPr lang="en-US" sz="1400" b="0" u="none" strike="noStrike" dirty="0">
                          <a:solidFill>
                            <a:schemeClr val="tx1"/>
                          </a:solidFill>
                          <a:effectLst/>
                          <a:latin typeface="Calibri" panose="020F0502020204030204" pitchFamily="34" charset="0"/>
                          <a:cs typeface="Calibri" panose="020F0502020204030204" pitchFamily="34" charset="0"/>
                        </a:rPr>
                        <a:t>​</a:t>
                      </a:r>
                      <a:r>
                        <a:rPr lang="en-US" sz="1400" b="1" u="none" strike="noStrike" dirty="0">
                          <a:solidFill>
                            <a:schemeClr val="tx1"/>
                          </a:solidFill>
                          <a:effectLst/>
                          <a:latin typeface="Calibri" panose="020F0502020204030204" pitchFamily="34" charset="0"/>
                          <a:cs typeface="Calibri" panose="020F0502020204030204" pitchFamily="34" charset="0"/>
                        </a:rPr>
                        <a:t>(% MD)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77.3%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1610633468"/>
                  </a:ext>
                </a:extLst>
              </a:tr>
              <a:tr h="443470">
                <a:tc>
                  <a:txBody>
                    <a:bodyPr/>
                    <a:lstStyle/>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Non-US Graduates </a:t>
                      </a:r>
                      <a:r>
                        <a:rPr lang="en-US" sz="1400" b="0" u="none" strike="noStrike" dirty="0">
                          <a:solidFill>
                            <a:schemeClr val="tx1"/>
                          </a:solidFill>
                          <a:effectLst/>
                          <a:latin typeface="Calibri" panose="020F0502020204030204" pitchFamily="34" charset="0"/>
                          <a:cs typeface="Calibri" panose="020F0502020204030204" pitchFamily="34" charset="0"/>
                        </a:rPr>
                        <a:t>​</a:t>
                      </a:r>
                    </a:p>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 Non-US Grads)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lnB w="12700" cap="flat" cmpd="sng" algn="ctr">
                      <a:solidFill>
                        <a:schemeClr val="tx1"/>
                      </a:solidFill>
                      <a:prstDash val="solid"/>
                      <a:round/>
                      <a:headEnd type="none" w="med" len="med"/>
                      <a:tailEnd type="none" w="med" len="med"/>
                    </a:lnB>
                  </a:tcPr>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30.3%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453226"/>
                  </a:ext>
                </a:extLst>
              </a:tr>
              <a:tr h="443470">
                <a:tc>
                  <a:txBody>
                    <a:bodyPr/>
                    <a:lstStyle/>
                    <a:p>
                      <a:pPr algn="l" fontAlgn="auto">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a:t>
                      </a:r>
                      <a:endParaRPr lang="en-US" sz="1400" b="0" u="none" strike="noStrike" dirty="0">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Race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889429"/>
                  </a:ext>
                </a:extLst>
              </a:tr>
              <a:tr h="443470">
                <a:tc>
                  <a:txBody>
                    <a:bodyPr/>
                    <a:lstStyle/>
                    <a:p>
                      <a:pPr algn="l" fontAlgn="auto">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a:t>
                      </a:r>
                      <a:endParaRPr lang="en-US" sz="1400" b="0" u="none" strike="noStrike" dirty="0">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     -White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lnT w="12700" cap="flat" cmpd="sng" algn="ctr">
                      <a:solidFill>
                        <a:schemeClr val="tx1"/>
                      </a:solidFill>
                      <a:prstDash val="solid"/>
                      <a:round/>
                      <a:headEnd type="none" w="med" len="med"/>
                      <a:tailEnd type="none" w="med" len="med"/>
                    </a:lnT>
                  </a:tcPr>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61.5%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50411971"/>
                  </a:ext>
                </a:extLst>
              </a:tr>
              <a:tr h="443470">
                <a:tc>
                  <a:txBody>
                    <a:bodyPr/>
                    <a:lstStyle/>
                    <a:p>
                      <a:pPr algn="l" fontAlgn="auto">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a:t>
                      </a:r>
                      <a:endParaRPr lang="en-US" sz="1400" b="0" u="none" strike="noStrike">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     - Black </a:t>
                      </a:r>
                      <a:r>
                        <a:rPr lang="en-US" sz="1400" b="0" u="none" strike="noStrike">
                          <a:solidFill>
                            <a:schemeClr val="tx1"/>
                          </a:solidFill>
                          <a:effectLst/>
                          <a:latin typeface="Calibri" panose="020F0502020204030204" pitchFamily="34" charset="0"/>
                          <a:cs typeface="Calibri" panose="020F0502020204030204" pitchFamily="34" charset="0"/>
                        </a:rPr>
                        <a:t>​</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8.2%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3389747674"/>
                  </a:ext>
                </a:extLst>
              </a:tr>
              <a:tr h="443470">
                <a:tc>
                  <a:txBody>
                    <a:bodyPr/>
                    <a:lstStyle/>
                    <a:p>
                      <a:pPr algn="l" fontAlgn="auto">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a:t>
                      </a:r>
                      <a:endParaRPr lang="en-US" sz="1400" b="0" u="none" strike="noStrike" dirty="0">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     -Asian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21.5%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3704470866"/>
                  </a:ext>
                </a:extLst>
              </a:tr>
              <a:tr h="443470">
                <a:tc>
                  <a:txBody>
                    <a:bodyPr/>
                    <a:lstStyle/>
                    <a:p>
                      <a:pPr algn="l" fontAlgn="auto">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a:t>
                      </a:r>
                      <a:endParaRPr lang="en-US" sz="1400" b="0" u="none" strike="noStrike" dirty="0">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     -Native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1.0%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277211913"/>
                  </a:ext>
                </a:extLst>
              </a:tr>
              <a:tr h="443470">
                <a:tc>
                  <a:txBody>
                    <a:bodyPr/>
                    <a:lstStyle/>
                    <a:p>
                      <a:pPr algn="l" fontAlgn="auto">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a:t>
                      </a:r>
                      <a:endParaRPr lang="en-US" sz="1400" b="0" u="none" strike="noStrike">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     - All others </a:t>
                      </a:r>
                      <a:r>
                        <a:rPr lang="en-US" sz="1400" b="0" u="none" strike="noStrike">
                          <a:solidFill>
                            <a:schemeClr val="tx1"/>
                          </a:solidFill>
                          <a:effectLst/>
                          <a:latin typeface="Calibri" panose="020F0502020204030204" pitchFamily="34" charset="0"/>
                          <a:cs typeface="Calibri" panose="020F0502020204030204" pitchFamily="34" charset="0"/>
                        </a:rPr>
                        <a:t>​</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7.9%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3483766716"/>
                  </a:ext>
                </a:extLst>
              </a:tr>
              <a:tr h="443470">
                <a:tc>
                  <a:txBody>
                    <a:bodyPr/>
                    <a:lstStyle/>
                    <a:p>
                      <a:pPr algn="l" fontAlgn="auto">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a:t>
                      </a:r>
                      <a:endParaRPr lang="en-US" sz="1400" b="0" u="none" strike="noStrike">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Ethnicity </a:t>
                      </a:r>
                      <a:r>
                        <a:rPr lang="en-US" sz="1400" b="0" u="none" strike="noStrike">
                          <a:solidFill>
                            <a:schemeClr val="tx1"/>
                          </a:solidFill>
                          <a:effectLst/>
                          <a:latin typeface="Calibri" panose="020F0502020204030204" pitchFamily="34" charset="0"/>
                          <a:cs typeface="Calibri" panose="020F0502020204030204" pitchFamily="34" charset="0"/>
                        </a:rPr>
                        <a:t>​</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234637697"/>
                  </a:ext>
                </a:extLst>
              </a:tr>
              <a:tr h="443470">
                <a:tc>
                  <a:txBody>
                    <a:bodyPr/>
                    <a:lstStyle/>
                    <a:p>
                      <a:pPr algn="l" fontAlgn="auto">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a:t>
                      </a:r>
                      <a:endParaRPr lang="en-US" sz="1400" b="0" u="none" strike="noStrike">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a:solidFill>
                            <a:schemeClr val="tx1"/>
                          </a:solidFill>
                          <a:effectLst/>
                          <a:latin typeface="Calibri" panose="020F0502020204030204" pitchFamily="34" charset="0"/>
                          <a:cs typeface="Calibri" panose="020F0502020204030204" pitchFamily="34" charset="0"/>
                        </a:rPr>
                        <a:t>     -Hispanic </a:t>
                      </a:r>
                      <a:r>
                        <a:rPr lang="en-US" sz="1400" b="0" u="none" strike="noStrike">
                          <a:solidFill>
                            <a:schemeClr val="tx1"/>
                          </a:solidFill>
                          <a:effectLst/>
                          <a:latin typeface="Calibri" panose="020F0502020204030204" pitchFamily="34" charset="0"/>
                          <a:cs typeface="Calibri" panose="020F0502020204030204" pitchFamily="34" charset="0"/>
                        </a:rPr>
                        <a:t>​</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9.0%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45934684"/>
                  </a:ext>
                </a:extLst>
              </a:tr>
              <a:tr h="443470">
                <a:tc>
                  <a:txBody>
                    <a:bodyPr/>
                    <a:lstStyle/>
                    <a:p>
                      <a:pPr algn="l" fontAlgn="auto">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a:t>
                      </a:r>
                      <a:endParaRPr lang="en-US" sz="1400" b="0" u="none" strike="noStrike" dirty="0">
                        <a:solidFill>
                          <a:schemeClr val="tx1"/>
                        </a:solidFill>
                        <a:effectLst/>
                        <a:latin typeface="Calibri" panose="020F0502020204030204" pitchFamily="34" charset="0"/>
                        <a:cs typeface="Calibri" panose="020F0502020204030204" pitchFamily="34" charset="0"/>
                      </a:endParaRPr>
                    </a:p>
                    <a:p>
                      <a:pPr algn="l" fontAlgn="base">
                        <a:spcBef>
                          <a:spcPts val="0"/>
                        </a:spcBef>
                        <a:spcAft>
                          <a:spcPts val="0"/>
                        </a:spcAft>
                      </a:pPr>
                      <a:r>
                        <a:rPr lang="en-US" sz="1400" b="1" u="none" strike="noStrike" dirty="0">
                          <a:solidFill>
                            <a:schemeClr val="tx1"/>
                          </a:solidFill>
                          <a:effectLst/>
                          <a:latin typeface="Calibri" panose="020F0502020204030204" pitchFamily="34" charset="0"/>
                          <a:cs typeface="Calibri" panose="020F0502020204030204" pitchFamily="34" charset="0"/>
                        </a:rPr>
                        <a:t>     - Non-Hispanic </a:t>
                      </a:r>
                      <a:r>
                        <a:rPr lang="en-US" sz="1400" b="0" u="none" strike="noStrike" dirty="0">
                          <a:solidFill>
                            <a:schemeClr val="tx1"/>
                          </a:solidFill>
                          <a:effectLst/>
                          <a:latin typeface="Calibri" panose="020F0502020204030204" pitchFamily="34" charset="0"/>
                          <a:cs typeface="Calibri" panose="020F0502020204030204" pitchFamily="34" charset="0"/>
                        </a:rPr>
                        <a:t>​</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tc>
                  <a:txBody>
                    <a:bodyPr/>
                    <a:lstStyle/>
                    <a:p>
                      <a:pPr algn="ctr" fontAlgn="auto">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a:t>
                      </a:r>
                    </a:p>
                    <a:p>
                      <a:pPr algn="ctr" fontAlgn="base">
                        <a:spcBef>
                          <a:spcPts val="0"/>
                        </a:spcBef>
                        <a:spcAft>
                          <a:spcPts val="0"/>
                        </a:spcAft>
                      </a:pPr>
                      <a:r>
                        <a:rPr lang="en-US" sz="1400" b="0" u="none" strike="noStrike" dirty="0">
                          <a:solidFill>
                            <a:schemeClr val="tx1"/>
                          </a:solidFill>
                          <a:effectLst/>
                          <a:latin typeface="Calibri" panose="020F0502020204030204" pitchFamily="34" charset="0"/>
                          <a:cs typeface="Calibri" panose="020F0502020204030204" pitchFamily="34" charset="0"/>
                        </a:rPr>
                        <a:t>91.0% ​</a:t>
                      </a:r>
                      <a:endParaRPr lang="en-US" sz="1400" b="0" i="0" u="none" strike="noStrike" dirty="0">
                        <a:solidFill>
                          <a:schemeClr val="tx1"/>
                        </a:solidFill>
                        <a:effectLst/>
                        <a:latin typeface="Calibri" panose="020F0502020204030204" pitchFamily="34" charset="0"/>
                        <a:cs typeface="Calibri" panose="020F0502020204030204" pitchFamily="34" charset="0"/>
                      </a:endParaRPr>
                    </a:p>
                  </a:txBody>
                  <a:tcPr marL="43372" marR="43372" marT="21686" marB="21686" anchor="b"/>
                </a:tc>
                <a:extLst>
                  <a:ext uri="{0D108BD9-81ED-4DB2-BD59-A6C34878D82A}">
                    <a16:rowId xmlns:a16="http://schemas.microsoft.com/office/drawing/2014/main" val="2603526299"/>
                  </a:ext>
                </a:extLst>
              </a:tr>
            </a:tbl>
          </a:graphicData>
        </a:graphic>
      </p:graphicFrame>
      <p:sp>
        <p:nvSpPr>
          <p:cNvPr id="5" name="Rectangle 1">
            <a:extLst>
              <a:ext uri="{FF2B5EF4-FFF2-40B4-BE49-F238E27FC236}">
                <a16:creationId xmlns:a16="http://schemas.microsoft.com/office/drawing/2014/main" id="{B1750118-3EB2-85F8-4B99-D4E77AF5E33C}"/>
              </a:ext>
            </a:extLst>
          </p:cNvPr>
          <p:cNvSpPr>
            <a:spLocks noChangeArrowheads="1"/>
          </p:cNvSpPr>
          <p:nvPr/>
        </p:nvSpPr>
        <p:spPr bwMode="auto">
          <a:xfrm>
            <a:off x="0" y="-301085"/>
            <a:ext cx="1219200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13300E1-0921-7065-2F15-135202F5A096}"/>
              </a:ext>
            </a:extLst>
          </p:cNvPr>
          <p:cNvSpPr txBox="1"/>
          <p:nvPr/>
        </p:nvSpPr>
        <p:spPr>
          <a:xfrm>
            <a:off x="5907639" y="2445249"/>
            <a:ext cx="4253501" cy="646331"/>
          </a:xfrm>
          <a:prstGeom prst="rect">
            <a:avLst/>
          </a:prstGeom>
          <a:noFill/>
        </p:spPr>
        <p:txBody>
          <a:bodyPr wrap="square" rtlCol="0">
            <a:spAutoFit/>
          </a:bodyPr>
          <a:lstStyle/>
          <a:p>
            <a:pPr algn="ctr" fontAlgn="base">
              <a:spcBef>
                <a:spcPts val="0"/>
              </a:spcBef>
              <a:spcAft>
                <a:spcPts val="0"/>
              </a:spcAft>
            </a:pPr>
            <a:r>
              <a:rPr lang="en-US" sz="1800" b="1" u="none" strike="noStrike" dirty="0">
                <a:solidFill>
                  <a:schemeClr val="tx1"/>
                </a:solidFill>
                <a:effectLst/>
                <a:latin typeface="Calibri" panose="020F0502020204030204" pitchFamily="34" charset="0"/>
                <a:cs typeface="Calibri" panose="020F0502020204030204" pitchFamily="34" charset="0"/>
              </a:rPr>
              <a:t>FM-ROP Cohort​</a:t>
            </a:r>
            <a:endParaRPr lang="en-US" sz="1800" b="0" u="none" strike="noStrike" dirty="0">
              <a:solidFill>
                <a:schemeClr val="tx1"/>
              </a:solidFill>
              <a:effectLst/>
              <a:latin typeface="Calibri" panose="020F0502020204030204" pitchFamily="34" charset="0"/>
              <a:cs typeface="Calibri" panose="020F0502020204030204" pitchFamily="34" charset="0"/>
            </a:endParaRPr>
          </a:p>
          <a:p>
            <a:pPr algn="ctr" fontAlgn="base">
              <a:spcBef>
                <a:spcPts val="0"/>
              </a:spcBef>
              <a:spcAft>
                <a:spcPts val="0"/>
              </a:spcAft>
            </a:pPr>
            <a:r>
              <a:rPr lang="en-US" sz="1800" b="1" u="none" strike="noStrike" dirty="0">
                <a:solidFill>
                  <a:schemeClr val="tx1"/>
                </a:solidFill>
                <a:effectLst/>
                <a:latin typeface="Calibri" panose="020F0502020204030204" pitchFamily="34" charset="0"/>
                <a:cs typeface="Calibri" panose="020F0502020204030204" pitchFamily="34" charset="0"/>
              </a:rPr>
              <a:t>N= 779​</a:t>
            </a:r>
            <a:endParaRPr lang="en-US" sz="1800" b="0" i="0" u="none" strike="noStrike"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10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293CBE3-5443-9E80-DA11-89497A4BA220}"/>
              </a:ext>
            </a:extLst>
          </p:cNvPr>
          <p:cNvGraphicFramePr>
            <a:graphicFrameLocks noGrp="1"/>
          </p:cNvGraphicFramePr>
          <p:nvPr>
            <p:extLst>
              <p:ext uri="{D42A27DB-BD31-4B8C-83A1-F6EECF244321}">
                <p14:modId xmlns:p14="http://schemas.microsoft.com/office/powerpoint/2010/main" val="2647538935"/>
              </p:ext>
            </p:extLst>
          </p:nvPr>
        </p:nvGraphicFramePr>
        <p:xfrm>
          <a:off x="3725439" y="548005"/>
          <a:ext cx="3622992" cy="5921182"/>
        </p:xfrm>
        <a:graphic>
          <a:graphicData uri="http://schemas.openxmlformats.org/drawingml/2006/table">
            <a:tbl>
              <a:tblPr bandRow="1">
                <a:tableStyleId>{0505E3EF-67EA-436B-97B2-0124C06EBD24}</a:tableStyleId>
              </a:tblPr>
              <a:tblGrid>
                <a:gridCol w="2240280">
                  <a:extLst>
                    <a:ext uri="{9D8B030D-6E8A-4147-A177-3AD203B41FA5}">
                      <a16:colId xmlns:a16="http://schemas.microsoft.com/office/drawing/2014/main" val="3468782056"/>
                    </a:ext>
                  </a:extLst>
                </a:gridCol>
                <a:gridCol w="1382712">
                  <a:extLst>
                    <a:ext uri="{9D8B030D-6E8A-4147-A177-3AD203B41FA5}">
                      <a16:colId xmlns:a16="http://schemas.microsoft.com/office/drawing/2014/main" val="2980843893"/>
                    </a:ext>
                  </a:extLst>
                </a:gridCol>
              </a:tblGrid>
              <a:tr h="205653">
                <a:tc>
                  <a:txBody>
                    <a:bodyPr/>
                    <a:lstStyle/>
                    <a:p>
                      <a:pPr algn="l" rtl="0" fontAlgn="base"/>
                      <a:r>
                        <a:rPr lang="en-US" sz="1400" b="1" u="none" strike="noStrike" dirty="0">
                          <a:solidFill>
                            <a:schemeClr val="tx1"/>
                          </a:solidFill>
                          <a:effectLst/>
                        </a:rPr>
                        <a:t>Program Size</a:t>
                      </a:r>
                      <a:r>
                        <a:rPr lang="en-US" sz="1400" b="1" dirty="0">
                          <a:solidFill>
                            <a:schemeClr val="tx1"/>
                          </a:solidFill>
                          <a:effectLst/>
                        </a:rPr>
                        <a:t>​</a:t>
                      </a:r>
                      <a:endParaRPr lang="en-US" sz="1400" b="1" i="0" dirty="0">
                        <a:solidFill>
                          <a:schemeClr val="tx1"/>
                        </a:solidFill>
                        <a:effectLst/>
                      </a:endParaRPr>
                    </a:p>
                  </a:txBody>
                  <a:tcPr marL="42651" marR="42651" marT="21326" marB="21326" anchor="b"/>
                </a:tc>
                <a:tc>
                  <a:txBody>
                    <a:bodyPr/>
                    <a:lstStyle/>
                    <a:p>
                      <a:pPr algn="l" rtl="0" fontAlgn="auto"/>
                      <a:r>
                        <a:rPr lang="en-US" sz="1400" b="1" u="none" strike="noStrike" dirty="0">
                          <a:solidFill>
                            <a:srgbClr val="F2F2F2"/>
                          </a:solidFill>
                          <a:effectLst/>
                        </a:rPr>
                        <a:t>​</a:t>
                      </a:r>
                      <a:endParaRPr lang="en-US" sz="1400" b="1" i="0" u="none" strike="noStrike" dirty="0">
                        <a:solidFill>
                          <a:srgbClr val="F2F2F2"/>
                        </a:solidFill>
                        <a:effectLst/>
                        <a:latin typeface="Arial" panose="020B0604020202020204" pitchFamily="34" charset="0"/>
                      </a:endParaRPr>
                    </a:p>
                  </a:txBody>
                  <a:tcPr marL="42651" marR="42651" marT="21326" marB="21326" anchor="b"/>
                </a:tc>
                <a:extLst>
                  <a:ext uri="{0D108BD9-81ED-4DB2-BD59-A6C34878D82A}">
                    <a16:rowId xmlns:a16="http://schemas.microsoft.com/office/drawing/2014/main" val="399730511"/>
                  </a:ext>
                </a:extLst>
              </a:tr>
              <a:tr h="205653">
                <a:tc>
                  <a:txBody>
                    <a:bodyPr/>
                    <a:lstStyle/>
                    <a:p>
                      <a:pPr algn="l" rtl="0" fontAlgn="base"/>
                      <a:r>
                        <a:rPr lang="en-US" sz="1400" b="0" u="none" strike="noStrike" dirty="0">
                          <a:solidFill>
                            <a:schemeClr val="tx1"/>
                          </a:solidFill>
                          <a:effectLst/>
                        </a:rPr>
                        <a:t>   - &lt;19 residents</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fontAlgn="b"/>
                      <a:r>
                        <a:rPr lang="en-US" sz="1400" b="0" u="none" strike="noStrike" dirty="0">
                          <a:solidFill>
                            <a:schemeClr val="tx1"/>
                          </a:solidFill>
                          <a:effectLst/>
                        </a:rPr>
                        <a:t>16.4%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anchor="b"/>
                </a:tc>
                <a:extLst>
                  <a:ext uri="{0D108BD9-81ED-4DB2-BD59-A6C34878D82A}">
                    <a16:rowId xmlns:a16="http://schemas.microsoft.com/office/drawing/2014/main" val="3964799419"/>
                  </a:ext>
                </a:extLst>
              </a:tr>
              <a:tr h="205653">
                <a:tc>
                  <a:txBody>
                    <a:bodyPr/>
                    <a:lstStyle/>
                    <a:p>
                      <a:pPr algn="l" rtl="0" fontAlgn="base"/>
                      <a:r>
                        <a:rPr lang="en-US" sz="1400" b="0" u="none" strike="noStrike" dirty="0">
                          <a:solidFill>
                            <a:schemeClr val="tx1"/>
                          </a:solidFill>
                          <a:effectLst/>
                        </a:rPr>
                        <a:t>   - 19-31 residents</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fontAlgn="b"/>
                      <a:r>
                        <a:rPr lang="en-US" sz="1400" b="0" u="none" strike="noStrike" dirty="0">
                          <a:solidFill>
                            <a:schemeClr val="tx1"/>
                          </a:solidFill>
                          <a:effectLst/>
                        </a:rPr>
                        <a:t>49.7%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anchor="b"/>
                </a:tc>
                <a:extLst>
                  <a:ext uri="{0D108BD9-81ED-4DB2-BD59-A6C34878D82A}">
                    <a16:rowId xmlns:a16="http://schemas.microsoft.com/office/drawing/2014/main" val="544629047"/>
                  </a:ext>
                </a:extLst>
              </a:tr>
              <a:tr h="205653">
                <a:tc>
                  <a:txBody>
                    <a:bodyPr/>
                    <a:lstStyle/>
                    <a:p>
                      <a:pPr algn="l" rtl="0" fontAlgn="base"/>
                      <a:r>
                        <a:rPr lang="en-US" sz="1400" b="0" u="none" strike="noStrike" dirty="0">
                          <a:solidFill>
                            <a:schemeClr val="tx1"/>
                          </a:solidFill>
                          <a:effectLst/>
                        </a:rPr>
                        <a:t>   - &gt;31 residents</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fontAlgn="b"/>
                      <a:r>
                        <a:rPr lang="en-US" sz="1400" b="0" u="none" strike="noStrike" dirty="0">
                          <a:solidFill>
                            <a:schemeClr val="tx1"/>
                          </a:solidFill>
                          <a:effectLst/>
                        </a:rPr>
                        <a:t>28.6%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anchor="b"/>
                </a:tc>
                <a:extLst>
                  <a:ext uri="{0D108BD9-81ED-4DB2-BD59-A6C34878D82A}">
                    <a16:rowId xmlns:a16="http://schemas.microsoft.com/office/drawing/2014/main" val="2274263107"/>
                  </a:ext>
                </a:extLst>
              </a:tr>
              <a:tr h="205653">
                <a:tc>
                  <a:txBody>
                    <a:bodyPr/>
                    <a:lstStyle/>
                    <a:p>
                      <a:pPr algn="l" rtl="0" fontAlgn="base"/>
                      <a:r>
                        <a:rPr lang="en-US" sz="1400" b="1" u="none" strike="noStrike" dirty="0">
                          <a:solidFill>
                            <a:schemeClr val="tx1"/>
                          </a:solidFill>
                          <a:effectLst/>
                        </a:rPr>
                        <a:t>Program Type</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l" rtl="0" fontAlgn="auto"/>
                      <a:r>
                        <a:rPr lang="en-US" sz="1400" b="1" u="none" strike="noStrike">
                          <a:solidFill>
                            <a:schemeClr val="tx1"/>
                          </a:solidFill>
                          <a:effectLst/>
                        </a:rPr>
                        <a:t>​</a:t>
                      </a:r>
                      <a:endParaRPr lang="en-US" sz="1400" b="1" i="0" u="none" strike="noStrike">
                        <a:solidFill>
                          <a:schemeClr val="tx1"/>
                        </a:solidFill>
                        <a:effectLst/>
                        <a:latin typeface="Arial" panose="020B0604020202020204" pitchFamily="34" charset="0"/>
                      </a:endParaRPr>
                    </a:p>
                  </a:txBody>
                  <a:tcPr marL="42651" marR="42651" marT="21326" marB="21326" anchor="b"/>
                </a:tc>
                <a:extLst>
                  <a:ext uri="{0D108BD9-81ED-4DB2-BD59-A6C34878D82A}">
                    <a16:rowId xmlns:a16="http://schemas.microsoft.com/office/drawing/2014/main" val="2813796618"/>
                  </a:ext>
                </a:extLst>
              </a:tr>
              <a:tr h="205653">
                <a:tc>
                  <a:txBody>
                    <a:bodyPr/>
                    <a:lstStyle/>
                    <a:p>
                      <a:pPr algn="l" rtl="0" fontAlgn="base"/>
                      <a:r>
                        <a:rPr lang="en-US" sz="1400" b="0" u="none" strike="noStrike" dirty="0">
                          <a:solidFill>
                            <a:schemeClr val="tx1"/>
                          </a:solidFill>
                          <a:effectLst/>
                        </a:rPr>
                        <a:t>   - University Based</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marL="0" algn="ctr" defTabSz="914400" rtl="0" eaLnBrk="1" fontAlgn="b" latinLnBrk="0" hangingPunct="1"/>
                      <a:r>
                        <a:rPr lang="en-US" sz="1400" b="0" u="none" strike="noStrike" kern="1200" dirty="0">
                          <a:solidFill>
                            <a:schemeClr val="tx1"/>
                          </a:solidFill>
                          <a:effectLst/>
                        </a:rPr>
                        <a:t>23.2%</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anchor="b"/>
                </a:tc>
                <a:extLst>
                  <a:ext uri="{0D108BD9-81ED-4DB2-BD59-A6C34878D82A}">
                    <a16:rowId xmlns:a16="http://schemas.microsoft.com/office/drawing/2014/main" val="2805484141"/>
                  </a:ext>
                </a:extLst>
              </a:tr>
              <a:tr h="205653">
                <a:tc>
                  <a:txBody>
                    <a:bodyPr/>
                    <a:lstStyle/>
                    <a:p>
                      <a:pPr algn="l" rtl="0" fontAlgn="base"/>
                      <a:r>
                        <a:rPr lang="en-US" sz="1400" b="0" u="none" strike="noStrike" dirty="0">
                          <a:solidFill>
                            <a:schemeClr val="tx1"/>
                          </a:solidFill>
                          <a:effectLst/>
                        </a:rPr>
                        <a:t>   - Comm-Based</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marL="0" algn="ctr" defTabSz="914400" rtl="0" eaLnBrk="1" fontAlgn="b" latinLnBrk="0" hangingPunct="1"/>
                      <a:r>
                        <a:rPr lang="en-US" sz="1400" b="0" u="none" strike="noStrike" kern="1200" dirty="0">
                          <a:solidFill>
                            <a:schemeClr val="tx1"/>
                          </a:solidFill>
                          <a:effectLst/>
                        </a:rPr>
                        <a:t>67.6%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anchor="b"/>
                </a:tc>
                <a:extLst>
                  <a:ext uri="{0D108BD9-81ED-4DB2-BD59-A6C34878D82A}">
                    <a16:rowId xmlns:a16="http://schemas.microsoft.com/office/drawing/2014/main" val="2637132750"/>
                  </a:ext>
                </a:extLst>
              </a:tr>
              <a:tr h="205653">
                <a:tc>
                  <a:txBody>
                    <a:bodyPr/>
                    <a:lstStyle/>
                    <a:p>
                      <a:pPr algn="l" rtl="0" fontAlgn="base"/>
                      <a:r>
                        <a:rPr lang="en-US" sz="1400" b="0" u="none" strike="noStrike" dirty="0">
                          <a:solidFill>
                            <a:schemeClr val="tx1"/>
                          </a:solidFill>
                          <a:effectLst/>
                        </a:rPr>
                        <a:t>   - Military</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marL="0" algn="ctr" defTabSz="914400" rtl="0" eaLnBrk="1" fontAlgn="b" latinLnBrk="0" hangingPunct="1"/>
                      <a:r>
                        <a:rPr lang="en-US" sz="1400" b="0" u="none" strike="noStrike" kern="1200" dirty="0">
                          <a:solidFill>
                            <a:schemeClr val="tx1"/>
                          </a:solidFill>
                          <a:effectLst/>
                        </a:rPr>
                        <a:t>4.1%</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anchor="b"/>
                </a:tc>
                <a:extLst>
                  <a:ext uri="{0D108BD9-81ED-4DB2-BD59-A6C34878D82A}">
                    <a16:rowId xmlns:a16="http://schemas.microsoft.com/office/drawing/2014/main" val="341324686"/>
                  </a:ext>
                </a:extLst>
              </a:tr>
              <a:tr h="205653">
                <a:tc>
                  <a:txBody>
                    <a:bodyPr/>
                    <a:lstStyle/>
                    <a:p>
                      <a:pPr algn="l" rtl="0" fontAlgn="base"/>
                      <a:r>
                        <a:rPr lang="en-US" sz="1400" b="1" u="none" strike="noStrike" dirty="0">
                          <a:solidFill>
                            <a:schemeClr val="tx1"/>
                          </a:solidFill>
                          <a:effectLst/>
                        </a:rPr>
                        <a:t>Program Year Founded</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42651" marR="42651" marT="21326" marB="21326" anchor="b"/>
                </a:tc>
                <a:extLst>
                  <a:ext uri="{0D108BD9-81ED-4DB2-BD59-A6C34878D82A}">
                    <a16:rowId xmlns:a16="http://schemas.microsoft.com/office/drawing/2014/main" val="1752259162"/>
                  </a:ext>
                </a:extLst>
              </a:tr>
              <a:tr h="205653">
                <a:tc>
                  <a:txBody>
                    <a:bodyPr/>
                    <a:lstStyle/>
                    <a:p>
                      <a:pPr algn="l" rtl="0" fontAlgn="base"/>
                      <a:r>
                        <a:rPr lang="en-US" sz="1400" b="0" u="none" strike="noStrike" dirty="0">
                          <a:solidFill>
                            <a:schemeClr val="tx1"/>
                          </a:solidFill>
                          <a:effectLst/>
                        </a:rPr>
                        <a:t>   - Before 1990</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81.2%</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4034026424"/>
                  </a:ext>
                </a:extLst>
              </a:tr>
              <a:tr h="205653">
                <a:tc>
                  <a:txBody>
                    <a:bodyPr/>
                    <a:lstStyle/>
                    <a:p>
                      <a:pPr algn="l" rtl="0" fontAlgn="base"/>
                      <a:r>
                        <a:rPr lang="en-US" sz="1400" b="0" u="none" strike="noStrike" dirty="0">
                          <a:solidFill>
                            <a:schemeClr val="tx1"/>
                          </a:solidFill>
                          <a:effectLst/>
                        </a:rPr>
                        <a:t>   - 1991-2000</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12.6%</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138936593"/>
                  </a:ext>
                </a:extLst>
              </a:tr>
              <a:tr h="205653">
                <a:tc>
                  <a:txBody>
                    <a:bodyPr/>
                    <a:lstStyle/>
                    <a:p>
                      <a:pPr algn="l" rtl="0" fontAlgn="base"/>
                      <a:r>
                        <a:rPr lang="en-US" sz="1400" b="0" u="none" strike="noStrike" dirty="0">
                          <a:solidFill>
                            <a:schemeClr val="tx1"/>
                          </a:solidFill>
                          <a:effectLst/>
                        </a:rPr>
                        <a:t>   - 2001-2015</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6.4%</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640052731"/>
                  </a:ext>
                </a:extLst>
              </a:tr>
              <a:tr h="205653">
                <a:tc>
                  <a:txBody>
                    <a:bodyPr/>
                    <a:lstStyle/>
                    <a:p>
                      <a:pPr algn="l" rtl="0" fontAlgn="base"/>
                      <a:r>
                        <a:rPr lang="en-US" sz="1400" b="1" u="none" strike="noStrike" dirty="0">
                          <a:solidFill>
                            <a:schemeClr val="tx1"/>
                          </a:solidFill>
                          <a:effectLst/>
                        </a:rPr>
                        <a:t>Program Community Type</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42651" marR="42651" marT="21326" marB="21326" anchor="b"/>
                </a:tc>
                <a:extLst>
                  <a:ext uri="{0D108BD9-81ED-4DB2-BD59-A6C34878D82A}">
                    <a16:rowId xmlns:a16="http://schemas.microsoft.com/office/drawing/2014/main" val="3511736494"/>
                  </a:ext>
                </a:extLst>
              </a:tr>
              <a:tr h="205653">
                <a:tc>
                  <a:txBody>
                    <a:bodyPr/>
                    <a:lstStyle/>
                    <a:p>
                      <a:pPr algn="l" rtl="0" fontAlgn="base"/>
                      <a:r>
                        <a:rPr lang="en-US" sz="1400" b="0" u="none" strike="noStrike" dirty="0">
                          <a:solidFill>
                            <a:schemeClr val="tx1"/>
                          </a:solidFill>
                          <a:effectLst/>
                        </a:rPr>
                        <a:t>   - Inner City</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15.3%</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340166606"/>
                  </a:ext>
                </a:extLst>
              </a:tr>
              <a:tr h="205653">
                <a:tc>
                  <a:txBody>
                    <a:bodyPr/>
                    <a:lstStyle/>
                    <a:p>
                      <a:pPr algn="l" rtl="0" fontAlgn="base"/>
                      <a:r>
                        <a:rPr lang="en-US" sz="1400" b="0" u="none" strike="noStrike" dirty="0">
                          <a:solidFill>
                            <a:schemeClr val="tx1"/>
                          </a:solidFill>
                          <a:effectLst/>
                        </a:rPr>
                        <a:t>   - Urban/Suburban</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34.0%</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3090391943"/>
                  </a:ext>
                </a:extLst>
              </a:tr>
              <a:tr h="205653">
                <a:tc>
                  <a:txBody>
                    <a:bodyPr/>
                    <a:lstStyle/>
                    <a:p>
                      <a:pPr algn="l" rtl="0" fontAlgn="base"/>
                      <a:r>
                        <a:rPr lang="en-US" sz="1400" b="0" u="none" strike="noStrike" dirty="0">
                          <a:solidFill>
                            <a:schemeClr val="tx1"/>
                          </a:solidFill>
                          <a:effectLst/>
                        </a:rPr>
                        <a:t>   - Suburban</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31.2%</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1060825220"/>
                  </a:ext>
                </a:extLst>
              </a:tr>
              <a:tr h="205653">
                <a:tc>
                  <a:txBody>
                    <a:bodyPr/>
                    <a:lstStyle/>
                    <a:p>
                      <a:pPr algn="l" rtl="0" fontAlgn="base"/>
                      <a:r>
                        <a:rPr lang="en-US" sz="1400" b="0" u="none" strike="noStrike" dirty="0">
                          <a:solidFill>
                            <a:schemeClr val="tx1"/>
                          </a:solidFill>
                          <a:effectLst/>
                        </a:rPr>
                        <a:t>   - Rural</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13.4%</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945610304"/>
                  </a:ext>
                </a:extLst>
              </a:tr>
              <a:tr h="205653">
                <a:tc>
                  <a:txBody>
                    <a:bodyPr/>
                    <a:lstStyle/>
                    <a:p>
                      <a:pPr algn="l" rtl="0" fontAlgn="base"/>
                      <a:r>
                        <a:rPr lang="en-US" sz="1400" b="1" u="none" strike="noStrike" dirty="0">
                          <a:solidFill>
                            <a:schemeClr val="tx1"/>
                          </a:solidFill>
                          <a:effectLst/>
                        </a:rPr>
                        <a:t>Program Location</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42651" marR="42651" marT="21326" marB="21326" anchor="b"/>
                </a:tc>
                <a:extLst>
                  <a:ext uri="{0D108BD9-81ED-4DB2-BD59-A6C34878D82A}">
                    <a16:rowId xmlns:a16="http://schemas.microsoft.com/office/drawing/2014/main" val="2932213681"/>
                  </a:ext>
                </a:extLst>
              </a:tr>
              <a:tr h="205653">
                <a:tc>
                  <a:txBody>
                    <a:bodyPr/>
                    <a:lstStyle/>
                    <a:p>
                      <a:pPr algn="l" rtl="0" fontAlgn="base"/>
                      <a:r>
                        <a:rPr lang="en-US" sz="1400" b="0" u="none" strike="noStrike" dirty="0">
                          <a:solidFill>
                            <a:schemeClr val="tx1"/>
                          </a:solidFill>
                          <a:effectLst/>
                        </a:rPr>
                        <a:t>   - Midwest</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24.4%</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1639108681"/>
                  </a:ext>
                </a:extLst>
              </a:tr>
              <a:tr h="205653">
                <a:tc>
                  <a:txBody>
                    <a:bodyPr/>
                    <a:lstStyle/>
                    <a:p>
                      <a:pPr algn="l" rtl="0" fontAlgn="base"/>
                      <a:r>
                        <a:rPr lang="en-US" sz="1400" b="0" u="none" strike="noStrike" dirty="0">
                          <a:solidFill>
                            <a:schemeClr val="tx1"/>
                          </a:solidFill>
                          <a:effectLst/>
                        </a:rPr>
                        <a:t>   - Northeast</a:t>
                      </a:r>
                      <a:r>
                        <a:rPr lang="en-US" sz="1400" b="0" dirty="0">
                          <a:solidFill>
                            <a:schemeClr val="tx1"/>
                          </a:solidFill>
                          <a:effectLst/>
                        </a:rPr>
                        <a:t>​</a:t>
                      </a:r>
                      <a:endParaRPr lang="en-US" sz="1400" b="0" i="0" dirty="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11.7%</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3298065077"/>
                  </a:ext>
                </a:extLst>
              </a:tr>
              <a:tr h="205653">
                <a:tc>
                  <a:txBody>
                    <a:bodyPr/>
                    <a:lstStyle/>
                    <a:p>
                      <a:pPr algn="l" rtl="0" fontAlgn="base"/>
                      <a:r>
                        <a:rPr lang="en-US" sz="1400" b="0" u="none" strike="noStrike">
                          <a:solidFill>
                            <a:schemeClr val="tx1"/>
                          </a:solidFill>
                          <a:effectLst/>
                        </a:rPr>
                        <a:t>   - South</a:t>
                      </a:r>
                      <a:r>
                        <a:rPr lang="en-US" sz="1400" b="0">
                          <a:solidFill>
                            <a:schemeClr val="tx1"/>
                          </a:solidFill>
                          <a:effectLst/>
                        </a:rPr>
                        <a:t>​</a:t>
                      </a:r>
                      <a:endParaRPr lang="en-US" sz="1400" b="0" i="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28.4%</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1642126436"/>
                  </a:ext>
                </a:extLst>
              </a:tr>
              <a:tr h="205653">
                <a:tc>
                  <a:txBody>
                    <a:bodyPr/>
                    <a:lstStyle/>
                    <a:p>
                      <a:pPr algn="l" rtl="0" fontAlgn="base"/>
                      <a:r>
                        <a:rPr lang="en-US" sz="1400" b="0" u="none" strike="noStrike">
                          <a:solidFill>
                            <a:schemeClr val="tx1"/>
                          </a:solidFill>
                          <a:effectLst/>
                        </a:rPr>
                        <a:t>   - West</a:t>
                      </a:r>
                      <a:r>
                        <a:rPr lang="en-US" sz="1400" b="0">
                          <a:solidFill>
                            <a:schemeClr val="tx1"/>
                          </a:solidFill>
                          <a:effectLst/>
                        </a:rPr>
                        <a:t>​</a:t>
                      </a:r>
                      <a:endParaRPr lang="en-US" sz="1400" b="0" i="0">
                        <a:solidFill>
                          <a:schemeClr val="tx1"/>
                        </a:solidFill>
                        <a:effectLst/>
                      </a:endParaRPr>
                    </a:p>
                  </a:txBody>
                  <a:tcPr marL="42651" marR="42651" marT="21326" marB="21326" anchor="b"/>
                </a:tc>
                <a:tc>
                  <a:txBody>
                    <a:bodyPr/>
                    <a:lstStyle/>
                    <a:p>
                      <a:pPr algn="ctr" rtl="0" fontAlgn="base"/>
                      <a:r>
                        <a:rPr lang="en-US" sz="1400" b="0" u="none" strike="noStrike" dirty="0">
                          <a:solidFill>
                            <a:schemeClr val="tx1"/>
                          </a:solidFill>
                          <a:effectLst/>
                        </a:rPr>
                        <a:t>33.5%</a:t>
                      </a:r>
                      <a:r>
                        <a:rPr lang="en-US" sz="1400" b="0" dirty="0">
                          <a:solidFill>
                            <a:schemeClr val="tx1"/>
                          </a:solidFill>
                          <a:effectLst/>
                        </a:rPr>
                        <a:t>​</a:t>
                      </a:r>
                      <a:endParaRPr lang="en-US" sz="1400" b="0" i="0" dirty="0">
                        <a:solidFill>
                          <a:schemeClr val="tx1"/>
                        </a:solidFill>
                        <a:effectLst/>
                      </a:endParaRPr>
                    </a:p>
                  </a:txBody>
                  <a:tcPr marL="42651" marR="42651" marT="21326" marB="21326" anchor="b"/>
                </a:tc>
                <a:extLst>
                  <a:ext uri="{0D108BD9-81ED-4DB2-BD59-A6C34878D82A}">
                    <a16:rowId xmlns:a16="http://schemas.microsoft.com/office/drawing/2014/main" val="1129589139"/>
                  </a:ext>
                </a:extLst>
              </a:tr>
            </a:tbl>
          </a:graphicData>
        </a:graphic>
      </p:graphicFrame>
      <p:sp>
        <p:nvSpPr>
          <p:cNvPr id="2" name="Title 1">
            <a:extLst>
              <a:ext uri="{FF2B5EF4-FFF2-40B4-BE49-F238E27FC236}">
                <a16:creationId xmlns:a16="http://schemas.microsoft.com/office/drawing/2014/main" id="{D55C5A53-532C-9C82-E719-02B3AEBE0364}"/>
              </a:ext>
            </a:extLst>
          </p:cNvPr>
          <p:cNvSpPr>
            <a:spLocks noGrp="1"/>
          </p:cNvSpPr>
          <p:nvPr>
            <p:ph type="title"/>
          </p:nvPr>
        </p:nvSpPr>
        <p:spPr>
          <a:xfrm>
            <a:off x="180975" y="1828800"/>
            <a:ext cx="3400425" cy="3200400"/>
          </a:xfrm>
          <a:prstGeom prst="ellipse">
            <a:avLst/>
          </a:prstGeom>
          <a:solidFill>
            <a:srgbClr val="262626"/>
          </a:solidFill>
          <a:ln w="174625" cmpd="thinThick">
            <a:solidFill>
              <a:srgbClr val="262626"/>
            </a:solidFill>
          </a:ln>
        </p:spPr>
        <p:txBody>
          <a:bodyPr anchor="ctr">
            <a:noAutofit/>
          </a:bodyPr>
          <a:lstStyle/>
          <a:p>
            <a:pPr algn="ctr"/>
            <a:r>
              <a:rPr lang="en-US" sz="2400" b="1" i="0" u="none" strike="noStrike" dirty="0">
                <a:solidFill>
                  <a:schemeClr val="bg1"/>
                </a:solidFill>
                <a:effectLst/>
                <a:latin typeface="Arial" panose="020B0604020202020204" pitchFamily="34" charset="0"/>
              </a:rPr>
              <a:t>FM-ROP Cohort Program Demographics </a:t>
            </a:r>
            <a:br>
              <a:rPr lang="en-US" sz="2400" b="1" i="0" u="none" strike="noStrike" dirty="0">
                <a:solidFill>
                  <a:schemeClr val="bg1"/>
                </a:solidFill>
                <a:effectLst/>
                <a:latin typeface="Arial" panose="020B0604020202020204" pitchFamily="34" charset="0"/>
              </a:rPr>
            </a:br>
            <a:r>
              <a:rPr lang="en-US" sz="2400" b="1" i="0" u="none" strike="noStrike" dirty="0">
                <a:solidFill>
                  <a:schemeClr val="bg1"/>
                </a:solidFill>
                <a:effectLst/>
                <a:latin typeface="Arial" panose="020B0604020202020204" pitchFamily="34" charset="0"/>
              </a:rPr>
              <a:t>(N=779, representing 211 programs)</a:t>
            </a:r>
            <a:endParaRPr lang="en-US" sz="2400" dirty="0">
              <a:solidFill>
                <a:schemeClr val="bg1"/>
              </a:solidFill>
            </a:endParaRPr>
          </a:p>
        </p:txBody>
      </p:sp>
      <p:graphicFrame>
        <p:nvGraphicFramePr>
          <p:cNvPr id="11" name="Content Placeholder 10">
            <a:extLst>
              <a:ext uri="{FF2B5EF4-FFF2-40B4-BE49-F238E27FC236}">
                <a16:creationId xmlns:a16="http://schemas.microsoft.com/office/drawing/2014/main" id="{436C9F53-CE07-9C20-D73C-BD0D53E472C9}"/>
              </a:ext>
            </a:extLst>
          </p:cNvPr>
          <p:cNvGraphicFramePr>
            <a:graphicFrameLocks noGrp="1"/>
          </p:cNvGraphicFramePr>
          <p:nvPr>
            <p:ph idx="1"/>
            <p:extLst>
              <p:ext uri="{D42A27DB-BD31-4B8C-83A1-F6EECF244321}">
                <p14:modId xmlns:p14="http://schemas.microsoft.com/office/powerpoint/2010/main" val="1070493549"/>
              </p:ext>
            </p:extLst>
          </p:nvPr>
        </p:nvGraphicFramePr>
        <p:xfrm>
          <a:off x="7492470" y="151092"/>
          <a:ext cx="4261380" cy="6555816"/>
        </p:xfrm>
        <a:graphic>
          <a:graphicData uri="http://schemas.openxmlformats.org/drawingml/2006/table">
            <a:tbl>
              <a:tblPr bandRow="1">
                <a:tableStyleId>{0505E3EF-67EA-436B-97B2-0124C06EBD24}</a:tableStyleId>
              </a:tblPr>
              <a:tblGrid>
                <a:gridCol w="3175530">
                  <a:extLst>
                    <a:ext uri="{9D8B030D-6E8A-4147-A177-3AD203B41FA5}">
                      <a16:colId xmlns:a16="http://schemas.microsoft.com/office/drawing/2014/main" val="542343278"/>
                    </a:ext>
                  </a:extLst>
                </a:gridCol>
                <a:gridCol w="1085850">
                  <a:extLst>
                    <a:ext uri="{9D8B030D-6E8A-4147-A177-3AD203B41FA5}">
                      <a16:colId xmlns:a16="http://schemas.microsoft.com/office/drawing/2014/main" val="471938578"/>
                    </a:ext>
                  </a:extLst>
                </a:gridCol>
              </a:tblGrid>
              <a:tr h="167569">
                <a:tc>
                  <a:txBody>
                    <a:bodyPr/>
                    <a:lstStyle/>
                    <a:p>
                      <a:pPr algn="l" rtl="0" fontAlgn="base"/>
                      <a:r>
                        <a:rPr lang="en-US" sz="1400" b="1" u="none" strike="noStrike" dirty="0">
                          <a:solidFill>
                            <a:schemeClr val="tx1"/>
                          </a:solidFill>
                          <a:effectLst/>
                        </a:rPr>
                        <a:t>Program GME Funding</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l" rtl="0" fontAlgn="auto"/>
                      <a:r>
                        <a:rPr lang="en-US" sz="1400" b="0" u="none" strike="noStrike">
                          <a:solidFill>
                            <a:schemeClr val="tx1"/>
                          </a:solidFill>
                          <a:effectLst/>
                        </a:rPr>
                        <a:t>​</a:t>
                      </a:r>
                      <a:endParaRPr lang="en-US" sz="1400" b="0" i="0" u="none" strike="noStrike">
                        <a:solidFill>
                          <a:schemeClr val="tx1"/>
                        </a:solidFill>
                        <a:effectLst/>
                        <a:latin typeface="Arial" panose="020B0604020202020204" pitchFamily="34" charset="0"/>
                      </a:endParaRPr>
                    </a:p>
                  </a:txBody>
                  <a:tcPr marL="29448" marR="29448" marT="14724" marB="14724" anchor="b"/>
                </a:tc>
                <a:extLst>
                  <a:ext uri="{0D108BD9-81ED-4DB2-BD59-A6C34878D82A}">
                    <a16:rowId xmlns:a16="http://schemas.microsoft.com/office/drawing/2014/main" val="3427386123"/>
                  </a:ext>
                </a:extLst>
              </a:tr>
              <a:tr h="167569">
                <a:tc>
                  <a:txBody>
                    <a:bodyPr/>
                    <a:lstStyle/>
                    <a:p>
                      <a:pPr algn="l" rtl="0" fontAlgn="base"/>
                      <a:r>
                        <a:rPr lang="en-US" sz="1400" b="0" u="none" strike="noStrike" dirty="0">
                          <a:solidFill>
                            <a:schemeClr val="tx1"/>
                          </a:solidFill>
                          <a:effectLst/>
                        </a:rPr>
                        <a:t>   - CMS</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91.6%</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90000061"/>
                  </a:ext>
                </a:extLst>
              </a:tr>
              <a:tr h="167569">
                <a:tc>
                  <a:txBody>
                    <a:bodyPr/>
                    <a:lstStyle/>
                    <a:p>
                      <a:pPr algn="l" rtl="0" fontAlgn="base"/>
                      <a:r>
                        <a:rPr lang="en-US" sz="1400" b="0" u="none" strike="noStrike" dirty="0">
                          <a:solidFill>
                            <a:schemeClr val="tx1"/>
                          </a:solidFill>
                          <a:effectLst/>
                        </a:rPr>
                        <a:t>   - THC</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8.4%</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1069407677"/>
                  </a:ext>
                </a:extLst>
              </a:tr>
              <a:tr h="167569">
                <a:tc>
                  <a:txBody>
                    <a:bodyPr/>
                    <a:lstStyle/>
                    <a:p>
                      <a:pPr algn="l" rtl="0" fontAlgn="base"/>
                      <a:r>
                        <a:rPr lang="en-US" sz="1400" b="0" u="none" strike="noStrike" dirty="0">
                          <a:solidFill>
                            <a:schemeClr val="tx1"/>
                          </a:solidFill>
                          <a:effectLst/>
                        </a:rPr>
                        <a:t>   - State GME</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57.0%</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702813777"/>
                  </a:ext>
                </a:extLst>
              </a:tr>
              <a:tr h="167569">
                <a:tc>
                  <a:txBody>
                    <a:bodyPr/>
                    <a:lstStyle/>
                    <a:p>
                      <a:pPr algn="l" rtl="0" fontAlgn="base"/>
                      <a:r>
                        <a:rPr lang="en-US" sz="1400" b="0" u="none" strike="noStrike" dirty="0">
                          <a:solidFill>
                            <a:schemeClr val="tx1"/>
                          </a:solidFill>
                          <a:effectLst/>
                        </a:rPr>
                        <a:t>   - DOD</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4.3%</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4080344435"/>
                  </a:ext>
                </a:extLst>
              </a:tr>
              <a:tr h="167569">
                <a:tc>
                  <a:txBody>
                    <a:bodyPr/>
                    <a:lstStyle/>
                    <a:p>
                      <a:pPr algn="l" rtl="0" fontAlgn="base"/>
                      <a:r>
                        <a:rPr lang="en-US" sz="1400" b="0" u="none" strike="noStrike" dirty="0">
                          <a:solidFill>
                            <a:schemeClr val="tx1"/>
                          </a:solidFill>
                          <a:effectLst/>
                        </a:rPr>
                        <a:t>   - VA</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8.0%</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770897739"/>
                  </a:ext>
                </a:extLst>
              </a:tr>
              <a:tr h="167569">
                <a:tc>
                  <a:txBody>
                    <a:bodyPr/>
                    <a:lstStyle/>
                    <a:p>
                      <a:pPr algn="l" rtl="0" fontAlgn="base"/>
                      <a:r>
                        <a:rPr lang="en-US" sz="1400" b="0" u="none" strike="noStrike">
                          <a:solidFill>
                            <a:schemeClr val="tx1"/>
                          </a:solidFill>
                          <a:effectLst/>
                        </a:rPr>
                        <a:t>   - Foundation/Other</a:t>
                      </a:r>
                      <a:r>
                        <a:rPr lang="en-US" sz="1400" b="0">
                          <a:solidFill>
                            <a:schemeClr val="tx1"/>
                          </a:solidFill>
                          <a:effectLst/>
                        </a:rPr>
                        <a:t>​</a:t>
                      </a:r>
                      <a:endParaRPr lang="en-US" sz="1400" b="0" i="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41.6%</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93307571"/>
                  </a:ext>
                </a:extLst>
              </a:tr>
              <a:tr h="167569">
                <a:tc>
                  <a:txBody>
                    <a:bodyPr/>
                    <a:lstStyle/>
                    <a:p>
                      <a:pPr algn="l" rtl="0" fontAlgn="base"/>
                      <a:r>
                        <a:rPr lang="en-US" sz="1400" b="1" u="none" strike="noStrike">
                          <a:solidFill>
                            <a:schemeClr val="tx1"/>
                          </a:solidFill>
                          <a:effectLst/>
                        </a:rPr>
                        <a:t>Program Accreditation in 2015</a:t>
                      </a:r>
                      <a:r>
                        <a:rPr lang="en-US" sz="1400" b="0">
                          <a:solidFill>
                            <a:schemeClr val="tx1"/>
                          </a:solidFill>
                          <a:effectLst/>
                        </a:rPr>
                        <a:t>​</a:t>
                      </a:r>
                      <a:endParaRPr lang="en-US" sz="1400" b="0" i="0">
                        <a:solidFill>
                          <a:schemeClr val="tx1"/>
                        </a:solidFill>
                        <a:effectLst/>
                      </a:endParaRPr>
                    </a:p>
                  </a:txBody>
                  <a:tcPr marL="29448" marR="29448" marT="14724" marB="14724"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29448" marR="29448" marT="14724" marB="14724" anchor="b"/>
                </a:tc>
                <a:extLst>
                  <a:ext uri="{0D108BD9-81ED-4DB2-BD59-A6C34878D82A}">
                    <a16:rowId xmlns:a16="http://schemas.microsoft.com/office/drawing/2014/main" val="317307806"/>
                  </a:ext>
                </a:extLst>
              </a:tr>
              <a:tr h="167569">
                <a:tc>
                  <a:txBody>
                    <a:bodyPr/>
                    <a:lstStyle/>
                    <a:p>
                      <a:pPr algn="l" rtl="0" fontAlgn="base"/>
                      <a:r>
                        <a:rPr lang="en-US" sz="1400" b="0" u="none" strike="noStrike">
                          <a:solidFill>
                            <a:schemeClr val="tx1"/>
                          </a:solidFill>
                          <a:effectLst/>
                        </a:rPr>
                        <a:t>   - ACGME</a:t>
                      </a:r>
                      <a:r>
                        <a:rPr lang="en-US" sz="1400" b="0">
                          <a:solidFill>
                            <a:schemeClr val="tx1"/>
                          </a:solidFill>
                          <a:effectLst/>
                        </a:rPr>
                        <a:t>​</a:t>
                      </a:r>
                      <a:endParaRPr lang="en-US" sz="1400" b="0" i="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75.2%</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240363855"/>
                  </a:ext>
                </a:extLst>
              </a:tr>
              <a:tr h="167569">
                <a:tc>
                  <a:txBody>
                    <a:bodyPr/>
                    <a:lstStyle/>
                    <a:p>
                      <a:pPr algn="l" rtl="0" fontAlgn="base"/>
                      <a:r>
                        <a:rPr lang="en-US" sz="1400" b="0" u="none" strike="noStrike" dirty="0">
                          <a:solidFill>
                            <a:schemeClr val="tx1"/>
                          </a:solidFill>
                          <a:effectLst/>
                        </a:rPr>
                        <a:t>   - AOA</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0.4%</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1709307266"/>
                  </a:ext>
                </a:extLst>
              </a:tr>
              <a:tr h="167569">
                <a:tc>
                  <a:txBody>
                    <a:bodyPr/>
                    <a:lstStyle/>
                    <a:p>
                      <a:pPr algn="l" rtl="0" fontAlgn="base"/>
                      <a:r>
                        <a:rPr lang="en-US" sz="1400" b="0" u="none" strike="noStrike">
                          <a:solidFill>
                            <a:schemeClr val="tx1"/>
                          </a:solidFill>
                          <a:effectLst/>
                        </a:rPr>
                        <a:t>   - Duel ACGME/AOA</a:t>
                      </a:r>
                      <a:r>
                        <a:rPr lang="en-US" sz="1400" b="0">
                          <a:solidFill>
                            <a:schemeClr val="tx1"/>
                          </a:solidFill>
                          <a:effectLst/>
                        </a:rPr>
                        <a:t>​</a:t>
                      </a:r>
                      <a:endParaRPr lang="en-US" sz="1400" b="0" i="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24.4%</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4254391929"/>
                  </a:ext>
                </a:extLst>
              </a:tr>
              <a:tr h="167569">
                <a:tc>
                  <a:txBody>
                    <a:bodyPr/>
                    <a:lstStyle/>
                    <a:p>
                      <a:pPr algn="l" rtl="0" fontAlgn="base"/>
                      <a:r>
                        <a:rPr lang="en-US" sz="1400" b="1" u="none" strike="noStrike" dirty="0">
                          <a:solidFill>
                            <a:schemeClr val="tx1"/>
                          </a:solidFill>
                          <a:effectLst/>
                        </a:rPr>
                        <a:t>Single Residency Institution (%)</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37.1%</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253707514"/>
                  </a:ext>
                </a:extLst>
              </a:tr>
              <a:tr h="167569">
                <a:tc>
                  <a:txBody>
                    <a:bodyPr/>
                    <a:lstStyle/>
                    <a:p>
                      <a:pPr algn="l" rtl="0" fontAlgn="base"/>
                      <a:r>
                        <a:rPr lang="en-US" sz="1400" b="1" u="none" strike="noStrike" dirty="0">
                          <a:solidFill>
                            <a:schemeClr val="tx1"/>
                          </a:solidFill>
                          <a:effectLst/>
                        </a:rPr>
                        <a:t>Program % Non-US Grads in Last 5y</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29448" marR="29448" marT="14724" marB="14724" anchor="b"/>
                </a:tc>
                <a:extLst>
                  <a:ext uri="{0D108BD9-81ED-4DB2-BD59-A6C34878D82A}">
                    <a16:rowId xmlns:a16="http://schemas.microsoft.com/office/drawing/2014/main" val="3352794903"/>
                  </a:ext>
                </a:extLst>
              </a:tr>
              <a:tr h="167569">
                <a:tc>
                  <a:txBody>
                    <a:bodyPr/>
                    <a:lstStyle/>
                    <a:p>
                      <a:pPr algn="l" rtl="0" fontAlgn="base"/>
                      <a:r>
                        <a:rPr lang="en-US" sz="1400" b="0" u="none" strike="noStrike" dirty="0">
                          <a:solidFill>
                            <a:schemeClr val="tx1"/>
                          </a:solidFill>
                          <a:effectLst/>
                        </a:rPr>
                        <a:t>   - 0-24%</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65.5%</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1029778862"/>
                  </a:ext>
                </a:extLst>
              </a:tr>
              <a:tr h="167569">
                <a:tc>
                  <a:txBody>
                    <a:bodyPr/>
                    <a:lstStyle/>
                    <a:p>
                      <a:pPr algn="l" rtl="0" fontAlgn="base"/>
                      <a:r>
                        <a:rPr lang="en-US" sz="1400" b="0" u="none" strike="noStrike" dirty="0">
                          <a:solidFill>
                            <a:schemeClr val="tx1"/>
                          </a:solidFill>
                          <a:effectLst/>
                        </a:rPr>
                        <a:t>   - 25-49%</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14.0%</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499811958"/>
                  </a:ext>
                </a:extLst>
              </a:tr>
              <a:tr h="167569">
                <a:tc>
                  <a:txBody>
                    <a:bodyPr/>
                    <a:lstStyle/>
                    <a:p>
                      <a:pPr algn="l" rtl="0" fontAlgn="base"/>
                      <a:r>
                        <a:rPr lang="en-US" sz="1400" b="0" u="none" strike="noStrike" dirty="0">
                          <a:solidFill>
                            <a:schemeClr val="tx1"/>
                          </a:solidFill>
                          <a:effectLst/>
                        </a:rPr>
                        <a:t>   - 50-74%</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11.9%</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1255835207"/>
                  </a:ext>
                </a:extLst>
              </a:tr>
              <a:tr h="167569">
                <a:tc>
                  <a:txBody>
                    <a:bodyPr/>
                    <a:lstStyle/>
                    <a:p>
                      <a:pPr algn="l" rtl="0" fontAlgn="base"/>
                      <a:r>
                        <a:rPr lang="en-US" sz="1400" b="0" u="none" strike="noStrike">
                          <a:solidFill>
                            <a:schemeClr val="tx1"/>
                          </a:solidFill>
                          <a:effectLst/>
                        </a:rPr>
                        <a:t>   - 75-100%</a:t>
                      </a:r>
                      <a:r>
                        <a:rPr lang="en-US" sz="1400" b="0">
                          <a:solidFill>
                            <a:schemeClr val="tx1"/>
                          </a:solidFill>
                          <a:effectLst/>
                        </a:rPr>
                        <a:t>​</a:t>
                      </a:r>
                      <a:endParaRPr lang="en-US" sz="1400" b="0" i="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8.5%</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3737953213"/>
                  </a:ext>
                </a:extLst>
              </a:tr>
              <a:tr h="167569">
                <a:tc>
                  <a:txBody>
                    <a:bodyPr/>
                    <a:lstStyle/>
                    <a:p>
                      <a:pPr algn="l" rtl="0" fontAlgn="base"/>
                      <a:r>
                        <a:rPr lang="en-US" sz="1400" b="1" u="none" strike="noStrike" dirty="0">
                          <a:solidFill>
                            <a:schemeClr val="tx1"/>
                          </a:solidFill>
                          <a:effectLst/>
                        </a:rPr>
                        <a:t>Primary Hospital Training Site</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29448" marR="29448" marT="14724" marB="14724" anchor="b"/>
                </a:tc>
                <a:extLst>
                  <a:ext uri="{0D108BD9-81ED-4DB2-BD59-A6C34878D82A}">
                    <a16:rowId xmlns:a16="http://schemas.microsoft.com/office/drawing/2014/main" val="1771067908"/>
                  </a:ext>
                </a:extLst>
              </a:tr>
              <a:tr h="167569">
                <a:tc>
                  <a:txBody>
                    <a:bodyPr/>
                    <a:lstStyle/>
                    <a:p>
                      <a:pPr algn="l" rtl="0" fontAlgn="base"/>
                      <a:r>
                        <a:rPr lang="en-US" sz="1400" b="0" u="none" strike="noStrike" dirty="0">
                          <a:solidFill>
                            <a:schemeClr val="tx1"/>
                          </a:solidFill>
                          <a:effectLst/>
                        </a:rPr>
                        <a:t>   - Academic Medical Center</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24.0%</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664221919"/>
                  </a:ext>
                </a:extLst>
              </a:tr>
              <a:tr h="167569">
                <a:tc>
                  <a:txBody>
                    <a:bodyPr/>
                    <a:lstStyle/>
                    <a:p>
                      <a:pPr algn="l" rtl="0" fontAlgn="base"/>
                      <a:r>
                        <a:rPr lang="en-US" sz="1400" b="0" u="none" strike="noStrike" dirty="0">
                          <a:solidFill>
                            <a:schemeClr val="tx1"/>
                          </a:solidFill>
                          <a:effectLst/>
                        </a:rPr>
                        <a:t>   - Large Comm Hospital (&gt;200 beds)</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61.3%</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4058972827"/>
                  </a:ext>
                </a:extLst>
              </a:tr>
              <a:tr h="167569">
                <a:tc>
                  <a:txBody>
                    <a:bodyPr/>
                    <a:lstStyle/>
                    <a:p>
                      <a:pPr algn="l" rtl="0" fontAlgn="base"/>
                      <a:r>
                        <a:rPr lang="en-US" sz="1400" b="0" u="none" strike="noStrike" dirty="0">
                          <a:solidFill>
                            <a:schemeClr val="tx1"/>
                          </a:solidFill>
                          <a:effectLst/>
                        </a:rPr>
                        <a:t>   - Small Comm Hospital (&lt;200 beds)</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14.8%</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3713794619"/>
                  </a:ext>
                </a:extLst>
              </a:tr>
              <a:tr h="167569">
                <a:tc>
                  <a:txBody>
                    <a:bodyPr/>
                    <a:lstStyle/>
                    <a:p>
                      <a:pPr algn="l" rtl="0" fontAlgn="base"/>
                      <a:r>
                        <a:rPr lang="en-US" sz="1400" b="1" u="none" strike="noStrike" dirty="0">
                          <a:solidFill>
                            <a:schemeClr val="tx1"/>
                          </a:solidFill>
                          <a:effectLst/>
                        </a:rPr>
                        <a:t>Primary Clinic Training Site</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l" rtl="0" fontAlgn="auto"/>
                      <a:r>
                        <a:rPr lang="en-US" sz="1400" b="0" u="none" strike="noStrike" dirty="0">
                          <a:solidFill>
                            <a:schemeClr val="tx1"/>
                          </a:solidFill>
                          <a:effectLst/>
                        </a:rPr>
                        <a:t>​</a:t>
                      </a:r>
                      <a:endParaRPr lang="en-US" sz="1400" b="0" i="0" u="none" strike="noStrike" dirty="0">
                        <a:solidFill>
                          <a:schemeClr val="tx1"/>
                        </a:solidFill>
                        <a:effectLst/>
                        <a:latin typeface="Arial" panose="020B0604020202020204" pitchFamily="34" charset="0"/>
                      </a:endParaRPr>
                    </a:p>
                  </a:txBody>
                  <a:tcPr marL="29448" marR="29448" marT="14724" marB="14724" anchor="b"/>
                </a:tc>
                <a:extLst>
                  <a:ext uri="{0D108BD9-81ED-4DB2-BD59-A6C34878D82A}">
                    <a16:rowId xmlns:a16="http://schemas.microsoft.com/office/drawing/2014/main" val="1528361627"/>
                  </a:ext>
                </a:extLst>
              </a:tr>
              <a:tr h="167569">
                <a:tc>
                  <a:txBody>
                    <a:bodyPr/>
                    <a:lstStyle/>
                    <a:p>
                      <a:pPr algn="l" rtl="0" fontAlgn="base"/>
                      <a:r>
                        <a:rPr lang="en-US" sz="1400" b="0" u="none" strike="noStrike" dirty="0">
                          <a:solidFill>
                            <a:schemeClr val="tx1"/>
                          </a:solidFill>
                          <a:effectLst/>
                        </a:rPr>
                        <a:t>   - Hospital Based</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49.3%</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2044292808"/>
                  </a:ext>
                </a:extLst>
              </a:tr>
              <a:tr h="167569">
                <a:tc>
                  <a:txBody>
                    <a:bodyPr/>
                    <a:lstStyle/>
                    <a:p>
                      <a:pPr algn="l" rtl="0" fontAlgn="base"/>
                      <a:r>
                        <a:rPr lang="en-US" sz="1400" b="0" u="none" strike="noStrike" dirty="0">
                          <a:solidFill>
                            <a:schemeClr val="tx1"/>
                          </a:solidFill>
                          <a:effectLst/>
                        </a:rPr>
                        <a:t>   - Non-hospital, non-profit</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20.5%</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4166593799"/>
                  </a:ext>
                </a:extLst>
              </a:tr>
              <a:tr h="167569">
                <a:tc>
                  <a:txBody>
                    <a:bodyPr/>
                    <a:lstStyle/>
                    <a:p>
                      <a:pPr algn="l" rtl="0" fontAlgn="base"/>
                      <a:r>
                        <a:rPr lang="en-US" sz="1400" b="0" u="none" strike="noStrike" dirty="0">
                          <a:solidFill>
                            <a:schemeClr val="tx1"/>
                          </a:solidFill>
                          <a:effectLst/>
                        </a:rPr>
                        <a:t>   - Non-hospital, for-profit</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6.8%</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632319624"/>
                  </a:ext>
                </a:extLst>
              </a:tr>
              <a:tr h="167569">
                <a:tc>
                  <a:txBody>
                    <a:bodyPr/>
                    <a:lstStyle/>
                    <a:p>
                      <a:pPr algn="l" rtl="0" fontAlgn="base"/>
                      <a:r>
                        <a:rPr lang="en-US" sz="1400" b="0" u="none" strike="noStrike" dirty="0">
                          <a:solidFill>
                            <a:schemeClr val="tx1"/>
                          </a:solidFill>
                          <a:effectLst/>
                        </a:rPr>
                        <a:t>   - FQHC/Rural Health Center</a:t>
                      </a:r>
                      <a:r>
                        <a:rPr lang="en-US" sz="1400" b="0" dirty="0">
                          <a:solidFill>
                            <a:schemeClr val="tx1"/>
                          </a:solidFill>
                          <a:effectLst/>
                        </a:rPr>
                        <a:t>​</a:t>
                      </a:r>
                      <a:endParaRPr lang="en-US" sz="1400" b="0" i="0" dirty="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14.9%</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33526559"/>
                  </a:ext>
                </a:extLst>
              </a:tr>
              <a:tr h="167569">
                <a:tc>
                  <a:txBody>
                    <a:bodyPr/>
                    <a:lstStyle/>
                    <a:p>
                      <a:pPr algn="l" rtl="0" fontAlgn="base"/>
                      <a:r>
                        <a:rPr lang="en-US" sz="1400" b="0" u="none" strike="noStrike">
                          <a:solidFill>
                            <a:schemeClr val="tx1"/>
                          </a:solidFill>
                          <a:effectLst/>
                        </a:rPr>
                        <a:t>   - Military</a:t>
                      </a:r>
                      <a:r>
                        <a:rPr lang="en-US" sz="1400" b="0">
                          <a:solidFill>
                            <a:schemeClr val="tx1"/>
                          </a:solidFill>
                          <a:effectLst/>
                        </a:rPr>
                        <a:t>​</a:t>
                      </a:r>
                      <a:endParaRPr lang="en-US" sz="1400" b="0" i="0">
                        <a:solidFill>
                          <a:schemeClr val="tx1"/>
                        </a:solidFill>
                        <a:effectLst/>
                      </a:endParaRPr>
                    </a:p>
                  </a:txBody>
                  <a:tcPr marL="29448" marR="29448" marT="14724" marB="14724" anchor="b"/>
                </a:tc>
                <a:tc>
                  <a:txBody>
                    <a:bodyPr/>
                    <a:lstStyle/>
                    <a:p>
                      <a:pPr algn="ctr" rtl="0" fontAlgn="base"/>
                      <a:r>
                        <a:rPr lang="en-US" sz="1400" b="0" u="none" strike="noStrike" dirty="0">
                          <a:solidFill>
                            <a:schemeClr val="tx1"/>
                          </a:solidFill>
                          <a:effectLst/>
                        </a:rPr>
                        <a:t>3.0%</a:t>
                      </a:r>
                      <a:r>
                        <a:rPr lang="en-US" sz="1400" b="0" dirty="0">
                          <a:solidFill>
                            <a:schemeClr val="tx1"/>
                          </a:solidFill>
                          <a:effectLst/>
                        </a:rPr>
                        <a:t>​</a:t>
                      </a:r>
                      <a:endParaRPr lang="en-US" sz="1400" b="0" i="0" dirty="0">
                        <a:solidFill>
                          <a:schemeClr val="tx1"/>
                        </a:solidFill>
                        <a:effectLst/>
                      </a:endParaRPr>
                    </a:p>
                  </a:txBody>
                  <a:tcPr marL="29448" marR="29448" marT="14724" marB="14724" anchor="b"/>
                </a:tc>
                <a:extLst>
                  <a:ext uri="{0D108BD9-81ED-4DB2-BD59-A6C34878D82A}">
                    <a16:rowId xmlns:a16="http://schemas.microsoft.com/office/drawing/2014/main" val="1576942520"/>
                  </a:ext>
                </a:extLst>
              </a:tr>
            </a:tbl>
          </a:graphicData>
        </a:graphic>
      </p:graphicFrame>
    </p:spTree>
    <p:extLst>
      <p:ext uri="{BB962C8B-B14F-4D97-AF65-F5344CB8AC3E}">
        <p14:creationId xmlns:p14="http://schemas.microsoft.com/office/powerpoint/2010/main" val="133242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D476-C550-9E0E-D6F1-92D073CF094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Preliminary Results</a:t>
            </a:r>
          </a:p>
        </p:txBody>
      </p:sp>
      <p:sp>
        <p:nvSpPr>
          <p:cNvPr id="3" name="Text Placeholder 2">
            <a:extLst>
              <a:ext uri="{FF2B5EF4-FFF2-40B4-BE49-F238E27FC236}">
                <a16:creationId xmlns:a16="http://schemas.microsoft.com/office/drawing/2014/main" id="{C8EEE277-B9D2-1C41-16AB-0028CC3103E5}"/>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dirty="0">
                <a:solidFill>
                  <a:schemeClr val="tx1"/>
                </a:solidFill>
                <a:latin typeface="+mn-lt"/>
                <a:ea typeface="+mn-ea"/>
                <a:cs typeface="+mn-cs"/>
              </a:rPr>
              <a:t>How </a:t>
            </a:r>
            <a:r>
              <a:rPr lang="en-US" dirty="0">
                <a:solidFill>
                  <a:schemeClr val="tx1"/>
                </a:solidFill>
              </a:rPr>
              <a:t>SOAR</a:t>
            </a:r>
            <a:r>
              <a:rPr lang="en-US" kern="1200" dirty="0">
                <a:solidFill>
                  <a:schemeClr val="tx1"/>
                </a:solidFill>
                <a:latin typeface="+mn-lt"/>
                <a:ea typeface="+mn-ea"/>
                <a:cs typeface="+mn-cs"/>
              </a:rPr>
              <a:t> might use a similar line of study</a:t>
            </a:r>
          </a:p>
        </p:txBody>
      </p:sp>
    </p:spTree>
    <p:extLst>
      <p:ext uri="{BB962C8B-B14F-4D97-AF65-F5344CB8AC3E}">
        <p14:creationId xmlns:p14="http://schemas.microsoft.com/office/powerpoint/2010/main" val="285788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of two adults and a kid on top of each other">
            <a:extLst>
              <a:ext uri="{FF2B5EF4-FFF2-40B4-BE49-F238E27FC236}">
                <a16:creationId xmlns:a16="http://schemas.microsoft.com/office/drawing/2014/main" id="{55AEB011-8C76-1155-DFB6-766D0E38C680}"/>
              </a:ext>
            </a:extLst>
          </p:cNvPr>
          <p:cNvPicPr>
            <a:picLocks noChangeAspect="1"/>
          </p:cNvPicPr>
          <p:nvPr/>
        </p:nvPicPr>
        <p:blipFill>
          <a:blip r:embed="rId3"/>
          <a:stretch>
            <a:fillRect/>
          </a:stretch>
        </p:blipFill>
        <p:spPr>
          <a:xfrm>
            <a:off x="883578" y="1075741"/>
            <a:ext cx="5850384" cy="390513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4" name="Title 3">
            <a:extLst>
              <a:ext uri="{FF2B5EF4-FFF2-40B4-BE49-F238E27FC236}">
                <a16:creationId xmlns:a16="http://schemas.microsoft.com/office/drawing/2014/main" id="{90F92100-A20E-8803-3770-A7C450286C48}"/>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kern="1200">
                <a:solidFill>
                  <a:schemeClr val="tx1"/>
                </a:solidFill>
                <a:latin typeface="+mj-lt"/>
                <a:ea typeface="+mj-ea"/>
                <a:cs typeface="+mj-cs"/>
              </a:rPr>
              <a:t>Care of Children</a:t>
            </a:r>
          </a:p>
        </p:txBody>
      </p:sp>
    </p:spTree>
    <p:extLst>
      <p:ext uri="{BB962C8B-B14F-4D97-AF65-F5344CB8AC3E}">
        <p14:creationId xmlns:p14="http://schemas.microsoft.com/office/powerpoint/2010/main" val="341904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a:r>
              <a:rPr lang="en-US" dirty="0"/>
              <a:t>Objectives</a:t>
            </a: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2</a:t>
            </a:fld>
            <a:endParaRPr lang="en-US" dirty="0">
              <a:solidFill>
                <a:prstClr val="white"/>
              </a:solidFill>
              <a:latin typeface="Arial"/>
            </a:endParaRPr>
          </a:p>
        </p:txBody>
      </p:sp>
      <p:sp>
        <p:nvSpPr>
          <p:cNvPr id="7" name="Content Placeholder 6">
            <a:extLst>
              <a:ext uri="{FF2B5EF4-FFF2-40B4-BE49-F238E27FC236}">
                <a16:creationId xmlns:a16="http://schemas.microsoft.com/office/drawing/2014/main" id="{3040FFBE-60FF-4715-BBC2-05C9C619B12A}"/>
              </a:ext>
            </a:extLst>
          </p:cNvPr>
          <p:cNvSpPr>
            <a:spLocks noGrp="1"/>
          </p:cNvSpPr>
          <p:nvPr>
            <p:ph idx="1"/>
          </p:nvPr>
        </p:nvSpPr>
        <p:spPr>
          <a:xfrm>
            <a:off x="838200" y="1404384"/>
            <a:ext cx="10515600" cy="4351338"/>
          </a:xfrm>
        </p:spPr>
        <p:txBody>
          <a:bodyPr>
            <a:normAutofit fontScale="92500" lnSpcReduction="10000"/>
          </a:bodyPr>
          <a:lstStyle/>
          <a:p>
            <a:pPr marL="0" marR="0" indent="0">
              <a:lnSpc>
                <a:spcPct val="107000"/>
              </a:lnSpc>
              <a:spcBef>
                <a:spcPts val="0"/>
              </a:spcBef>
              <a:spcAft>
                <a:spcPts val="800"/>
              </a:spcAft>
              <a:buNone/>
            </a:pPr>
            <a:r>
              <a:rPr lang="en-US" sz="2600" dirty="0">
                <a:effectLst/>
                <a:ea typeface="Calibri" panose="020F0502020204030204" pitchFamily="34" charset="0"/>
                <a:cs typeface="Calibri" panose="020F0502020204030204" pitchFamily="34" charset="0"/>
              </a:rPr>
              <a:t>At the end of this session, residency leaders will be able to:</a:t>
            </a:r>
            <a:endParaRPr lang="en-US" sz="2600" dirty="0">
              <a:effectLst/>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AutoNum type="arabicPeriod"/>
            </a:pPr>
            <a:r>
              <a:rPr lang="en-US" sz="2600" dirty="0">
                <a:effectLst/>
                <a:latin typeface="Calibri" panose="020F0502020204030204" pitchFamily="34" charset="0"/>
                <a:ea typeface="Times New Roman" panose="02020603050405020304" pitchFamily="18" charset="0"/>
              </a:rPr>
              <a:t>Describe SOAR and the key underlying principles</a:t>
            </a:r>
          </a:p>
          <a:p>
            <a:pPr marL="800100" lvl="1" indent="-342900">
              <a:lnSpc>
                <a:spcPct val="107000"/>
              </a:lnSpc>
              <a:spcBef>
                <a:spcPts val="0"/>
              </a:spcBef>
              <a:spcAft>
                <a:spcPts val="800"/>
              </a:spcAft>
              <a:buFont typeface="Wingdings" panose="05000000000000000000" pitchFamily="2" charset="2"/>
              <a:buAutoNum type="arabicPeriod"/>
            </a:pPr>
            <a:r>
              <a:rPr lang="en-US" sz="2600" dirty="0">
                <a:effectLst/>
                <a:latin typeface="Calibri" panose="020F0502020204030204" pitchFamily="34" charset="0"/>
                <a:ea typeface="Times New Roman" panose="02020603050405020304" pitchFamily="18" charset="0"/>
              </a:rPr>
              <a:t>Compare and contrast which data/indicators are critical for residency program evaluations and self-studies to meet program requirements </a:t>
            </a:r>
          </a:p>
          <a:p>
            <a:pPr marL="800100" lvl="1" indent="-342900">
              <a:lnSpc>
                <a:spcPct val="107000"/>
              </a:lnSpc>
              <a:spcBef>
                <a:spcPts val="0"/>
              </a:spcBef>
              <a:spcAft>
                <a:spcPts val="800"/>
              </a:spcAft>
              <a:buAutoNum type="arabicPeriod"/>
            </a:pPr>
            <a:r>
              <a:rPr lang="en-US" sz="2600" dirty="0">
                <a:effectLst/>
                <a:latin typeface="Calibri" panose="020F0502020204030204" pitchFamily="34" charset="0"/>
                <a:ea typeface="Times New Roman" panose="02020603050405020304" pitchFamily="18" charset="0"/>
              </a:rPr>
              <a:t>Suggest priority areas for residency outcomes research within the program and across the community</a:t>
            </a:r>
          </a:p>
          <a:p>
            <a:pPr marL="800100" lvl="1" indent="-342900">
              <a:lnSpc>
                <a:spcPct val="107000"/>
              </a:lnSpc>
              <a:spcBef>
                <a:spcPts val="0"/>
              </a:spcBef>
              <a:spcAft>
                <a:spcPts val="800"/>
              </a:spcAft>
              <a:buAutoNum type="arabicPeriod"/>
            </a:pPr>
            <a:r>
              <a:rPr lang="en-US" sz="2600" dirty="0">
                <a:latin typeface="Calibri" panose="020F0502020204030204" pitchFamily="34" charset="0"/>
                <a:ea typeface="Times New Roman" panose="02020603050405020304" pitchFamily="18" charset="0"/>
              </a:rPr>
              <a:t>Imagine how GME innovations in</a:t>
            </a:r>
            <a:r>
              <a:rPr lang="en-US" sz="2600" dirty="0">
                <a:effectLst/>
                <a:latin typeface="Calibri" panose="020F0502020204030204" pitchFamily="34" charset="0"/>
                <a:ea typeface="Times New Roman" panose="02020603050405020304" pitchFamily="18" charset="0"/>
              </a:rPr>
              <a:t> </a:t>
            </a:r>
            <a:r>
              <a:rPr lang="en-US" sz="2600" dirty="0">
                <a:latin typeface="Calibri" panose="020F0502020204030204" pitchFamily="34" charset="0"/>
                <a:ea typeface="Times New Roman" panose="02020603050405020304" pitchFamily="18" charset="0"/>
              </a:rPr>
              <a:t>family medicine </a:t>
            </a:r>
            <a:r>
              <a:rPr lang="en-US" sz="2600" dirty="0">
                <a:effectLst/>
                <a:latin typeface="Calibri" panose="020F0502020204030204" pitchFamily="34" charset="0"/>
                <a:ea typeface="Times New Roman" panose="02020603050405020304" pitchFamily="18" charset="0"/>
              </a:rPr>
              <a:t>lead to specific graduate outcomes</a:t>
            </a:r>
          </a:p>
          <a:p>
            <a:pPr marL="800100" lvl="1" indent="-342900">
              <a:lnSpc>
                <a:spcPct val="107000"/>
              </a:lnSpc>
              <a:spcBef>
                <a:spcPts val="0"/>
              </a:spcBef>
              <a:spcAft>
                <a:spcPts val="800"/>
              </a:spcAft>
              <a:buFont typeface="Wingdings" panose="05000000000000000000" pitchFamily="2" charset="2"/>
              <a:buAutoNum type="arabicPeriod"/>
            </a:pPr>
            <a:r>
              <a:rPr lang="en-US" sz="2600" dirty="0">
                <a:effectLst/>
                <a:latin typeface="Calibri" panose="020F0502020204030204" pitchFamily="34" charset="0"/>
                <a:ea typeface="Times New Roman" panose="02020603050405020304" pitchFamily="18" charset="0"/>
              </a:rPr>
              <a:t>Provide input into the design of the SOAR Community of Practice and request more information to participate.</a:t>
            </a:r>
          </a:p>
          <a:p>
            <a:pPr marL="800100" lvl="1" indent="-342900">
              <a:lnSpc>
                <a:spcPct val="107000"/>
              </a:lnSpc>
              <a:spcBef>
                <a:spcPts val="0"/>
              </a:spcBef>
              <a:spcAft>
                <a:spcPts val="800"/>
              </a:spcAft>
              <a:buAutoNum type="arabicPeriod"/>
            </a:pPr>
            <a:endParaRPr lang="en-US" sz="2000" dirty="0">
              <a:effectLst/>
              <a:latin typeface="Calibri" panose="020F0502020204030204" pitchFamily="34" charset="0"/>
              <a:ea typeface="Times New Roman" panose="02020603050405020304" pitchFamily="18" charset="0"/>
            </a:endParaRPr>
          </a:p>
          <a:p>
            <a:pPr marL="800100" lvl="1" indent="-342900">
              <a:lnSpc>
                <a:spcPct val="107000"/>
              </a:lnSpc>
              <a:spcBef>
                <a:spcPts val="0"/>
              </a:spcBef>
              <a:spcAft>
                <a:spcPts val="800"/>
              </a:spcAft>
              <a:buAutoNum type="arabicPeriod"/>
            </a:pPr>
            <a:endParaRPr lang="en-US" sz="2000" dirty="0">
              <a:effectLs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1073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dirty="0">
                <a:solidFill>
                  <a:prstClr val="black"/>
                </a:solidFill>
                <a:latin typeface="Calibri" panose="020F0502020204030204" pitchFamily="34" charset="0"/>
                <a:cs typeface="Calibri" panose="020F0502020204030204" pitchFamily="34" charset="0"/>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700332"/>
          </a:xfrm>
        </p:spPr>
        <p:txBody>
          <a:bodyPr>
            <a:noAutofit/>
          </a:bodyPr>
          <a:lstStyle/>
          <a:p>
            <a:pPr marL="0" indent="0" defTabSz="950938">
              <a:lnSpc>
                <a:spcPct val="80000"/>
              </a:lnSpc>
              <a:spcBef>
                <a:spcPts val="0"/>
              </a:spcBef>
              <a:buNone/>
              <a:defRPr/>
            </a:pPr>
            <a:r>
              <a:rPr lang="en-US" dirty="0"/>
              <a:t>Which residency processes are associated with graduates being more likely to practice outpatient pediatrics?</a:t>
            </a:r>
          </a:p>
          <a:p>
            <a:pPr marL="0" indent="0" defTabSz="950938">
              <a:lnSpc>
                <a:spcPct val="80000"/>
              </a:lnSpc>
              <a:spcBef>
                <a:spcPts val="0"/>
              </a:spcBef>
              <a:buNone/>
              <a:defRPr/>
            </a:pPr>
            <a:endParaRPr lang="en-US" dirty="0">
              <a:solidFill>
                <a:prstClr val="black"/>
              </a:solidFill>
              <a:latin typeface="Calibri" panose="020F0502020204030204" pitchFamily="34" charset="0"/>
              <a:cs typeface="Calibri" panose="020F0502020204030204" pitchFamily="34" charset="0"/>
            </a:endParaRPr>
          </a:p>
          <a:p>
            <a:pPr marL="914400" lvl="1" indent="-457200">
              <a:buFont typeface="+mj-lt"/>
              <a:buAutoNum type="alphaUcPeriod"/>
            </a:pPr>
            <a:r>
              <a:rPr lang="en-US" dirty="0"/>
              <a:t>Having 4 or more months of curricular time in pediatrics</a:t>
            </a:r>
          </a:p>
          <a:p>
            <a:pPr marL="914400" lvl="1" indent="-457200">
              <a:buFont typeface="+mj-lt"/>
              <a:buAutoNum type="alphaUcPeriod"/>
            </a:pPr>
            <a:endParaRPr lang="en-US" dirty="0"/>
          </a:p>
          <a:p>
            <a:pPr marL="914400" lvl="1" indent="-457200">
              <a:buFont typeface="+mj-lt"/>
              <a:buAutoNum type="alphaUcPeriod"/>
            </a:pPr>
            <a:r>
              <a:rPr lang="en-US" dirty="0"/>
              <a:t>Continuity clinic patients - &gt;10% under age 10</a:t>
            </a:r>
          </a:p>
          <a:p>
            <a:pPr marL="914400" lvl="1" indent="-457200">
              <a:buFont typeface="+mj-lt"/>
              <a:buAutoNum type="alphaUcPeriod"/>
            </a:pPr>
            <a:endParaRPr lang="en-US" dirty="0"/>
          </a:p>
          <a:p>
            <a:pPr marL="914400" lvl="1" indent="-457200">
              <a:buFont typeface="+mj-lt"/>
              <a:buAutoNum type="alphaUcPeriod"/>
            </a:pPr>
            <a:r>
              <a:rPr lang="en-US" dirty="0"/>
              <a:t>Have 2 or more faculty members who see and supervise care of newborns and/or inpatient pediatrics</a:t>
            </a: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20</a:t>
            </a:fld>
            <a:endParaRPr lang="en-US" dirty="0">
              <a:solidFill>
                <a:prstClr val="white"/>
              </a:solidFill>
              <a:latin typeface="Arial"/>
            </a:endParaRPr>
          </a:p>
        </p:txBody>
      </p:sp>
    </p:spTree>
    <p:extLst>
      <p:ext uri="{BB962C8B-B14F-4D97-AF65-F5344CB8AC3E}">
        <p14:creationId xmlns:p14="http://schemas.microsoft.com/office/powerpoint/2010/main" val="114336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EA6B-3953-03D1-74C0-68D62517C2C7}"/>
              </a:ext>
            </a:extLst>
          </p:cNvPr>
          <p:cNvSpPr>
            <a:spLocks noGrp="1"/>
          </p:cNvSpPr>
          <p:nvPr>
            <p:ph type="title"/>
          </p:nvPr>
        </p:nvSpPr>
        <p:spPr/>
        <p:txBody>
          <a:bodyPr>
            <a:normAutofit fontScale="90000"/>
          </a:bodyPr>
          <a:lstStyle/>
          <a:p>
            <a:r>
              <a:rPr lang="en-US" sz="3200" dirty="0"/>
              <a:t>Which residency process is associated with graduates being more likely to practice outpatient pediatrics?</a:t>
            </a:r>
          </a:p>
        </p:txBody>
      </p:sp>
      <p:sp>
        <p:nvSpPr>
          <p:cNvPr id="6" name="Text Placeholder 5">
            <a:extLst>
              <a:ext uri="{FF2B5EF4-FFF2-40B4-BE49-F238E27FC236}">
                <a16:creationId xmlns:a16="http://schemas.microsoft.com/office/drawing/2014/main" id="{4A27D72E-FE7B-F418-1796-56AD1B98229B}"/>
              </a:ext>
            </a:extLst>
          </p:cNvPr>
          <p:cNvSpPr>
            <a:spLocks noGrp="1"/>
          </p:cNvSpPr>
          <p:nvPr>
            <p:ph type="body" idx="1"/>
          </p:nvPr>
        </p:nvSpPr>
        <p:spPr/>
        <p:txBody>
          <a:bodyPr>
            <a:normAutofit fontScale="92500" lnSpcReduction="20000"/>
          </a:bodyPr>
          <a:lstStyle/>
          <a:p>
            <a:r>
              <a:rPr lang="en-US" dirty="0"/>
              <a:t>Continuity clinic patients - &gt;10% under age 10</a:t>
            </a:r>
          </a:p>
        </p:txBody>
      </p:sp>
      <p:graphicFrame>
        <p:nvGraphicFramePr>
          <p:cNvPr id="12" name="Content Placeholder 11">
            <a:extLst>
              <a:ext uri="{FF2B5EF4-FFF2-40B4-BE49-F238E27FC236}">
                <a16:creationId xmlns:a16="http://schemas.microsoft.com/office/drawing/2014/main" id="{9A3FD1BE-EF0C-8F30-87F4-1D3BEDDBE5AE}"/>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C02C1AEF-85A9-3E21-D336-699FD6F1EA67}"/>
              </a:ext>
            </a:extLst>
          </p:cNvPr>
          <p:cNvSpPr>
            <a:spLocks noGrp="1"/>
          </p:cNvSpPr>
          <p:nvPr>
            <p:ph type="body" sz="quarter" idx="3"/>
          </p:nvPr>
        </p:nvSpPr>
        <p:spPr/>
        <p:txBody>
          <a:bodyPr>
            <a:normAutofit fontScale="92500" lnSpcReduction="20000"/>
          </a:bodyPr>
          <a:lstStyle/>
          <a:p>
            <a:r>
              <a:rPr lang="en-US" dirty="0"/>
              <a:t>Have 2 + faculty members who see and supervise care of newborns and/or inpatient pediatrics</a:t>
            </a:r>
          </a:p>
        </p:txBody>
      </p:sp>
      <p:graphicFrame>
        <p:nvGraphicFramePr>
          <p:cNvPr id="15" name="Content Placeholder 14">
            <a:extLst>
              <a:ext uri="{FF2B5EF4-FFF2-40B4-BE49-F238E27FC236}">
                <a16:creationId xmlns:a16="http://schemas.microsoft.com/office/drawing/2014/main" id="{A9C36FBA-CAF2-C03C-0FDE-566E94E5CBF9}"/>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8144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92100-A20E-8803-3770-A7C450286C48}"/>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dirty="0"/>
              <a:t>Pregnancy Care</a:t>
            </a:r>
          </a:p>
        </p:txBody>
      </p:sp>
      <p:sp>
        <p:nvSpPr>
          <p:cNvPr id="5" name="Text Placeholder 4">
            <a:extLst>
              <a:ext uri="{FF2B5EF4-FFF2-40B4-BE49-F238E27FC236}">
                <a16:creationId xmlns:a16="http://schemas.microsoft.com/office/drawing/2014/main" id="{01E977B6-FF8D-522E-F9EA-4B796754A9EF}"/>
              </a:ext>
            </a:extLst>
          </p:cNvPr>
          <p:cNvSpPr>
            <a:spLocks noGrp="1"/>
          </p:cNvSpPr>
          <p:nvPr>
            <p:ph type="body" idx="1"/>
          </p:nvPr>
        </p:nvSpPr>
        <p:spPr>
          <a:xfrm>
            <a:off x="860742" y="3633691"/>
            <a:ext cx="4425962" cy="1655762"/>
          </a:xfrm>
        </p:spPr>
        <p:txBody>
          <a:bodyPr vert="horz" lIns="91440" tIns="45720" rIns="91440" bIns="45720" rtlCol="0">
            <a:normAutofit/>
          </a:bodyPr>
          <a:lstStyle/>
          <a:p>
            <a:endParaRPr lang="en-US">
              <a:solidFill>
                <a:schemeClr val="tx1"/>
              </a:solidFill>
            </a:endParaRPr>
          </a:p>
        </p:txBody>
      </p:sp>
      <p:pic>
        <p:nvPicPr>
          <p:cNvPr id="25" name="Picture 6">
            <a:extLst>
              <a:ext uri="{FF2B5EF4-FFF2-40B4-BE49-F238E27FC236}">
                <a16:creationId xmlns:a16="http://schemas.microsoft.com/office/drawing/2014/main" id="{3FFD05E0-A4DC-8516-FB49-9E6A45096C84}"/>
              </a:ext>
            </a:extLst>
          </p:cNvPr>
          <p:cNvPicPr>
            <a:picLocks noChangeAspect="1"/>
          </p:cNvPicPr>
          <p:nvPr/>
        </p:nvPicPr>
        <p:blipFill rotWithShape="1">
          <a:blip r:embed="rId3"/>
          <a:srcRect l="29372"/>
          <a:stretch/>
        </p:blipFill>
        <p:spPr>
          <a:xfrm>
            <a:off x="5733768" y="780836"/>
            <a:ext cx="6458232" cy="5250094"/>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Tree>
    <p:extLst>
      <p:ext uri="{BB962C8B-B14F-4D97-AF65-F5344CB8AC3E}">
        <p14:creationId xmlns:p14="http://schemas.microsoft.com/office/powerpoint/2010/main" val="87695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dirty="0">
                <a:solidFill>
                  <a:prstClr val="black"/>
                </a:solidFill>
                <a:latin typeface="Calibri" panose="020F0502020204030204" pitchFamily="34" charset="0"/>
                <a:cs typeface="Calibri" panose="020F0502020204030204" pitchFamily="34" charset="0"/>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700332"/>
          </a:xfrm>
        </p:spPr>
        <p:txBody>
          <a:bodyPr>
            <a:noAutofit/>
          </a:bodyPr>
          <a:lstStyle/>
          <a:p>
            <a:pPr marL="0" indent="0" defTabSz="950938">
              <a:lnSpc>
                <a:spcPct val="80000"/>
              </a:lnSpc>
              <a:spcBef>
                <a:spcPts val="0"/>
              </a:spcBef>
              <a:buNone/>
              <a:defRPr/>
            </a:pPr>
            <a:r>
              <a:rPr lang="en-US" dirty="0"/>
              <a:t>Which residency process is associated with graduates being more likely to deliver babies?</a:t>
            </a:r>
          </a:p>
          <a:p>
            <a:pPr marL="0" indent="0" defTabSz="950938">
              <a:lnSpc>
                <a:spcPct val="80000"/>
              </a:lnSpc>
              <a:spcBef>
                <a:spcPts val="0"/>
              </a:spcBef>
              <a:buNone/>
              <a:defRPr/>
            </a:pPr>
            <a:endParaRPr lang="en-US" dirty="0">
              <a:solidFill>
                <a:prstClr val="black"/>
              </a:solidFill>
              <a:latin typeface="Calibri" panose="020F0502020204030204" pitchFamily="34" charset="0"/>
              <a:cs typeface="Calibri" panose="020F0502020204030204" pitchFamily="34" charset="0"/>
            </a:endParaRPr>
          </a:p>
          <a:p>
            <a:pPr marL="914400" lvl="1" indent="-457200">
              <a:buFont typeface="+mj-lt"/>
              <a:buAutoNum type="alphaUcPeriod"/>
            </a:pPr>
            <a:r>
              <a:rPr lang="en-US" dirty="0"/>
              <a:t>Having 4 or more months of curricular time in pregnancy care</a:t>
            </a:r>
          </a:p>
          <a:p>
            <a:pPr marL="914400" lvl="1" indent="-457200">
              <a:buFont typeface="+mj-lt"/>
              <a:buAutoNum type="alphaUcPeriod"/>
            </a:pPr>
            <a:r>
              <a:rPr lang="en-US" dirty="0"/>
              <a:t>Performing 80 or more deliveries in residency</a:t>
            </a:r>
          </a:p>
          <a:p>
            <a:pPr marL="914400" lvl="1" indent="-457200">
              <a:buFont typeface="+mj-lt"/>
              <a:buAutoNum type="alphaUcPeriod"/>
            </a:pPr>
            <a:r>
              <a:rPr lang="en-US" dirty="0"/>
              <a:t>Have 2 or more faculty members who deliver babies</a:t>
            </a:r>
          </a:p>
          <a:p>
            <a:pPr marL="914400" lvl="1" indent="-457200">
              <a:buFont typeface="+mj-lt"/>
              <a:buAutoNum type="alphaUcPeriod"/>
            </a:pPr>
            <a:r>
              <a:rPr lang="en-US" dirty="0"/>
              <a:t>Continuity Delivery Requirement</a:t>
            </a: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23</a:t>
            </a:fld>
            <a:endParaRPr lang="en-US" dirty="0">
              <a:solidFill>
                <a:prstClr val="white"/>
              </a:solidFill>
              <a:latin typeface="Arial"/>
            </a:endParaRPr>
          </a:p>
        </p:txBody>
      </p:sp>
    </p:spTree>
    <p:extLst>
      <p:ext uri="{BB962C8B-B14F-4D97-AF65-F5344CB8AC3E}">
        <p14:creationId xmlns:p14="http://schemas.microsoft.com/office/powerpoint/2010/main" val="318730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84F5-EEB5-2F07-AD96-7E9E709A07FE}"/>
              </a:ext>
            </a:extLst>
          </p:cNvPr>
          <p:cNvSpPr>
            <a:spLocks noGrp="1"/>
          </p:cNvSpPr>
          <p:nvPr>
            <p:ph type="title"/>
          </p:nvPr>
        </p:nvSpPr>
        <p:spPr>
          <a:xfrm>
            <a:off x="839788" y="365126"/>
            <a:ext cx="10515600" cy="823912"/>
          </a:xfrm>
        </p:spPr>
        <p:txBody>
          <a:bodyPr>
            <a:noAutofit/>
          </a:bodyPr>
          <a:lstStyle/>
          <a:p>
            <a:r>
              <a:rPr lang="en-US" sz="2800" dirty="0"/>
              <a:t>Which residency process is associated with graduates being more likely to be delivering babies?</a:t>
            </a:r>
          </a:p>
        </p:txBody>
      </p:sp>
      <p:sp>
        <p:nvSpPr>
          <p:cNvPr id="4" name="Text Placeholder 3">
            <a:extLst>
              <a:ext uri="{FF2B5EF4-FFF2-40B4-BE49-F238E27FC236}">
                <a16:creationId xmlns:a16="http://schemas.microsoft.com/office/drawing/2014/main" id="{CD96424F-EB60-FD08-34C7-91BD41A8105B}"/>
              </a:ext>
            </a:extLst>
          </p:cNvPr>
          <p:cNvSpPr>
            <a:spLocks noGrp="1"/>
          </p:cNvSpPr>
          <p:nvPr>
            <p:ph type="body" idx="1"/>
          </p:nvPr>
        </p:nvSpPr>
        <p:spPr>
          <a:xfrm>
            <a:off x="839788" y="1285957"/>
            <a:ext cx="5157787" cy="823912"/>
          </a:xfrm>
        </p:spPr>
        <p:txBody>
          <a:bodyPr/>
          <a:lstStyle/>
          <a:p>
            <a:r>
              <a:rPr lang="en-US" dirty="0"/>
              <a:t>Having 4 or more months of curricular time in pregnancy care</a:t>
            </a:r>
          </a:p>
        </p:txBody>
      </p:sp>
      <p:graphicFrame>
        <p:nvGraphicFramePr>
          <p:cNvPr id="10" name="Content Placeholder 9">
            <a:extLst>
              <a:ext uri="{FF2B5EF4-FFF2-40B4-BE49-F238E27FC236}">
                <a16:creationId xmlns:a16="http://schemas.microsoft.com/office/drawing/2014/main" id="{A1D4AB8B-DABF-5813-C713-F277FF30DD00}"/>
              </a:ext>
            </a:extLst>
          </p:cNvPr>
          <p:cNvGraphicFramePr>
            <a:graphicFrameLocks noGrp="1"/>
          </p:cNvGraphicFramePr>
          <p:nvPr>
            <p:ph sz="half" idx="2"/>
            <p:extLst>
              <p:ext uri="{D42A27DB-BD31-4B8C-83A1-F6EECF244321}">
                <p14:modId xmlns:p14="http://schemas.microsoft.com/office/powerpoint/2010/main" val="3875374580"/>
              </p:ext>
            </p:extLst>
          </p:nvPr>
        </p:nvGraphicFramePr>
        <p:xfrm>
          <a:off x="839788" y="2116138"/>
          <a:ext cx="5157787" cy="40735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F6A75E8-4A27-B4CC-C63E-00DBCE87315E}"/>
              </a:ext>
            </a:extLst>
          </p:cNvPr>
          <p:cNvSpPr>
            <a:spLocks noGrp="1"/>
          </p:cNvSpPr>
          <p:nvPr>
            <p:ph type="body" sz="quarter" idx="3"/>
          </p:nvPr>
        </p:nvSpPr>
        <p:spPr>
          <a:xfrm>
            <a:off x="6096000" y="1292432"/>
            <a:ext cx="5183188" cy="823912"/>
          </a:xfrm>
        </p:spPr>
        <p:txBody>
          <a:bodyPr/>
          <a:lstStyle/>
          <a:p>
            <a:r>
              <a:rPr lang="en-US" dirty="0"/>
              <a:t>Performing 80 or more deliveries in residency</a:t>
            </a:r>
          </a:p>
        </p:txBody>
      </p:sp>
      <p:graphicFrame>
        <p:nvGraphicFramePr>
          <p:cNvPr id="13" name="Content Placeholder 12">
            <a:extLst>
              <a:ext uri="{FF2B5EF4-FFF2-40B4-BE49-F238E27FC236}">
                <a16:creationId xmlns:a16="http://schemas.microsoft.com/office/drawing/2014/main" id="{B508E1CF-7A06-E25A-82E0-007A49091D55}"/>
              </a:ext>
            </a:extLst>
          </p:cNvPr>
          <p:cNvGraphicFramePr>
            <a:graphicFrameLocks noGrp="1"/>
          </p:cNvGraphicFramePr>
          <p:nvPr>
            <p:ph sz="quarter" idx="4"/>
            <p:extLst>
              <p:ext uri="{D42A27DB-BD31-4B8C-83A1-F6EECF244321}">
                <p14:modId xmlns:p14="http://schemas.microsoft.com/office/powerpoint/2010/main" val="817971741"/>
              </p:ext>
            </p:extLst>
          </p:nvPr>
        </p:nvGraphicFramePr>
        <p:xfrm>
          <a:off x="6096000" y="2109788"/>
          <a:ext cx="5183188" cy="4079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040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84F5-EEB5-2F07-AD96-7E9E709A07FE}"/>
              </a:ext>
            </a:extLst>
          </p:cNvPr>
          <p:cNvSpPr>
            <a:spLocks noGrp="1"/>
          </p:cNvSpPr>
          <p:nvPr>
            <p:ph type="title"/>
          </p:nvPr>
        </p:nvSpPr>
        <p:spPr>
          <a:xfrm>
            <a:off x="839788" y="365126"/>
            <a:ext cx="10515600" cy="823912"/>
          </a:xfrm>
        </p:spPr>
        <p:txBody>
          <a:bodyPr>
            <a:noAutofit/>
          </a:bodyPr>
          <a:lstStyle/>
          <a:p>
            <a:r>
              <a:rPr lang="en-US" sz="2800" dirty="0"/>
              <a:t>Which residency process is associated with graduates being more likely to be delivering babies?</a:t>
            </a:r>
          </a:p>
        </p:txBody>
      </p:sp>
      <p:sp>
        <p:nvSpPr>
          <p:cNvPr id="4" name="Text Placeholder 3">
            <a:extLst>
              <a:ext uri="{FF2B5EF4-FFF2-40B4-BE49-F238E27FC236}">
                <a16:creationId xmlns:a16="http://schemas.microsoft.com/office/drawing/2014/main" id="{CD96424F-EB60-FD08-34C7-91BD41A8105B}"/>
              </a:ext>
            </a:extLst>
          </p:cNvPr>
          <p:cNvSpPr>
            <a:spLocks noGrp="1"/>
          </p:cNvSpPr>
          <p:nvPr>
            <p:ph type="body" idx="1"/>
          </p:nvPr>
        </p:nvSpPr>
        <p:spPr>
          <a:xfrm>
            <a:off x="839788" y="1285957"/>
            <a:ext cx="5157787" cy="823912"/>
          </a:xfrm>
        </p:spPr>
        <p:txBody>
          <a:bodyPr/>
          <a:lstStyle/>
          <a:p>
            <a:r>
              <a:rPr lang="en-US" dirty="0"/>
              <a:t>Have 2 or more faculty members who deliver babies</a:t>
            </a:r>
          </a:p>
        </p:txBody>
      </p:sp>
      <p:graphicFrame>
        <p:nvGraphicFramePr>
          <p:cNvPr id="9" name="Content Placeholder 8">
            <a:extLst>
              <a:ext uri="{FF2B5EF4-FFF2-40B4-BE49-F238E27FC236}">
                <a16:creationId xmlns:a16="http://schemas.microsoft.com/office/drawing/2014/main" id="{F85203F4-058E-DABE-4921-ECFBA6F2E3FB}"/>
              </a:ext>
            </a:extLst>
          </p:cNvPr>
          <p:cNvGraphicFramePr>
            <a:graphicFrameLocks noGrp="1"/>
          </p:cNvGraphicFramePr>
          <p:nvPr>
            <p:ph sz="half" idx="2"/>
            <p:extLst>
              <p:ext uri="{D42A27DB-BD31-4B8C-83A1-F6EECF244321}">
                <p14:modId xmlns:p14="http://schemas.microsoft.com/office/powerpoint/2010/main" val="348001292"/>
              </p:ext>
            </p:extLst>
          </p:nvPr>
        </p:nvGraphicFramePr>
        <p:xfrm>
          <a:off x="839788" y="2116138"/>
          <a:ext cx="5157787" cy="40735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F6A75E8-4A27-B4CC-C63E-00DBCE87315E}"/>
              </a:ext>
            </a:extLst>
          </p:cNvPr>
          <p:cNvSpPr>
            <a:spLocks noGrp="1"/>
          </p:cNvSpPr>
          <p:nvPr>
            <p:ph type="body" sz="quarter" idx="3"/>
          </p:nvPr>
        </p:nvSpPr>
        <p:spPr>
          <a:xfrm>
            <a:off x="6096000" y="1292432"/>
            <a:ext cx="5183188" cy="823912"/>
          </a:xfrm>
        </p:spPr>
        <p:txBody>
          <a:bodyPr/>
          <a:lstStyle/>
          <a:p>
            <a:r>
              <a:rPr lang="en-US" dirty="0"/>
              <a:t>Continuity Delivery Requirement</a:t>
            </a:r>
          </a:p>
        </p:txBody>
      </p:sp>
      <p:graphicFrame>
        <p:nvGraphicFramePr>
          <p:cNvPr id="15" name="Content Placeholder 14">
            <a:extLst>
              <a:ext uri="{FF2B5EF4-FFF2-40B4-BE49-F238E27FC236}">
                <a16:creationId xmlns:a16="http://schemas.microsoft.com/office/drawing/2014/main" id="{40BB7EFE-27BF-4ECB-CD5F-1AB487700BE8}"/>
              </a:ext>
            </a:extLst>
          </p:cNvPr>
          <p:cNvGraphicFramePr>
            <a:graphicFrameLocks noGrp="1"/>
          </p:cNvGraphicFramePr>
          <p:nvPr>
            <p:ph sz="quarter" idx="4"/>
            <p:extLst>
              <p:ext uri="{D42A27DB-BD31-4B8C-83A1-F6EECF244321}">
                <p14:modId xmlns:p14="http://schemas.microsoft.com/office/powerpoint/2010/main" val="1945431042"/>
              </p:ext>
            </p:extLst>
          </p:nvPr>
        </p:nvGraphicFramePr>
        <p:xfrm>
          <a:off x="6096000" y="2109788"/>
          <a:ext cx="5183188" cy="4079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394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A7ED-413D-0752-C470-F1F455A7B703}"/>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Study Implications</a:t>
            </a:r>
          </a:p>
        </p:txBody>
      </p:sp>
      <p:graphicFrame>
        <p:nvGraphicFramePr>
          <p:cNvPr id="5" name="Content Placeholder 2">
            <a:extLst>
              <a:ext uri="{FF2B5EF4-FFF2-40B4-BE49-F238E27FC236}">
                <a16:creationId xmlns:a16="http://schemas.microsoft.com/office/drawing/2014/main" id="{890C6E5F-2BFA-858E-AA86-8C5CAC95D799}"/>
              </a:ext>
            </a:extLst>
          </p:cNvPr>
          <p:cNvGraphicFramePr>
            <a:graphicFrameLocks noGrp="1"/>
          </p:cNvGraphicFramePr>
          <p:nvPr>
            <p:ph idx="1"/>
            <p:extLst>
              <p:ext uri="{D42A27DB-BD31-4B8C-83A1-F6EECF244321}">
                <p14:modId xmlns:p14="http://schemas.microsoft.com/office/powerpoint/2010/main" val="1841473120"/>
              </p:ext>
            </p:extLst>
          </p:nvPr>
        </p:nvGraphicFramePr>
        <p:xfrm>
          <a:off x="318499" y="620392"/>
          <a:ext cx="114135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06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DC3-472D-460E-96B0-9D3522D624DC}"/>
              </a:ext>
            </a:extLst>
          </p:cNvPr>
          <p:cNvSpPr>
            <a:spLocks noGrp="1"/>
          </p:cNvSpPr>
          <p:nvPr>
            <p:ph type="title"/>
          </p:nvPr>
        </p:nvSpPr>
        <p:spPr>
          <a:xfrm>
            <a:off x="1484745" y="1321630"/>
            <a:ext cx="7967480" cy="2623645"/>
          </a:xfrm>
        </p:spPr>
        <p:txBody>
          <a:bodyPr>
            <a:normAutofit fontScale="90000"/>
          </a:bodyPr>
          <a:lstStyle/>
          <a:p>
            <a:r>
              <a:rPr lang="en-US" i="1" dirty="0"/>
              <a:t>Each FMP site must involve all members of the practice in ongoing performance improvement and must demonstrate use of outcomes in improving clinical quality, patient satisfaction, patient safety and financial performance.</a:t>
            </a:r>
          </a:p>
        </p:txBody>
      </p:sp>
      <p:sp>
        <p:nvSpPr>
          <p:cNvPr id="3" name="Slide Number Placeholder 2">
            <a:extLst>
              <a:ext uri="{FF2B5EF4-FFF2-40B4-BE49-F238E27FC236}">
                <a16:creationId xmlns:a16="http://schemas.microsoft.com/office/drawing/2014/main" id="{A678F39C-8E07-40E5-8221-BE8A52F1F4D3}"/>
              </a:ext>
            </a:extLst>
          </p:cNvPr>
          <p:cNvSpPr>
            <a:spLocks noGrp="1"/>
          </p:cNvSpPr>
          <p:nvPr>
            <p:ph type="sldNum" sz="quarter" idx="10"/>
          </p:nvPr>
        </p:nvSpPr>
        <p:spPr/>
        <p:txBody>
          <a:bodyPr/>
          <a:lstStyle/>
          <a:p>
            <a:fld id="{AC38F574-C4C0-48B1-B81D-85833E98F04F}" type="slidenum">
              <a:rPr lang="en-US" smtClean="0"/>
              <a:pPr/>
              <a:t>27</a:t>
            </a:fld>
            <a:endParaRPr lang="en-US" dirty="0"/>
          </a:p>
        </p:txBody>
      </p:sp>
      <p:sp>
        <p:nvSpPr>
          <p:cNvPr id="4" name="TextBox 3">
            <a:extLst>
              <a:ext uri="{FF2B5EF4-FFF2-40B4-BE49-F238E27FC236}">
                <a16:creationId xmlns:a16="http://schemas.microsoft.com/office/drawing/2014/main" id="{BFA9E7D5-9216-650C-A010-117AE5B3C60C}"/>
              </a:ext>
            </a:extLst>
          </p:cNvPr>
          <p:cNvSpPr txBox="1"/>
          <p:nvPr/>
        </p:nvSpPr>
        <p:spPr>
          <a:xfrm>
            <a:off x="4037744" y="5270643"/>
            <a:ext cx="4839128" cy="369332"/>
          </a:xfrm>
          <a:prstGeom prst="rect">
            <a:avLst/>
          </a:prstGeom>
          <a:noFill/>
        </p:spPr>
        <p:txBody>
          <a:bodyPr wrap="square" rtlCol="0">
            <a:spAutoFit/>
          </a:bodyPr>
          <a:lstStyle/>
          <a:p>
            <a:r>
              <a:rPr lang="en-US" dirty="0">
                <a:solidFill>
                  <a:schemeClr val="accent1"/>
                </a:solidFill>
              </a:rPr>
              <a:t>Section I.D.1.a. 10</a:t>
            </a:r>
          </a:p>
        </p:txBody>
      </p:sp>
    </p:spTree>
    <p:extLst>
      <p:ext uri="{BB962C8B-B14F-4D97-AF65-F5344CB8AC3E}">
        <p14:creationId xmlns:p14="http://schemas.microsoft.com/office/powerpoint/2010/main" val="4156911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E339-C3CD-7298-02D7-D9FF3E2BB8D2}"/>
              </a:ext>
            </a:extLst>
          </p:cNvPr>
          <p:cNvSpPr>
            <a:spLocks noGrp="1"/>
          </p:cNvSpPr>
          <p:nvPr>
            <p:ph type="title"/>
          </p:nvPr>
        </p:nvSpPr>
        <p:spPr/>
        <p:txBody>
          <a:bodyPr/>
          <a:lstStyle/>
          <a:p>
            <a:pPr algn="ctr"/>
            <a:r>
              <a:rPr lang="en-US" dirty="0"/>
              <a:t>Why? Program Evaluation Committee</a:t>
            </a:r>
          </a:p>
        </p:txBody>
      </p:sp>
      <p:sp>
        <p:nvSpPr>
          <p:cNvPr id="3" name="Content Placeholder 2">
            <a:extLst>
              <a:ext uri="{FF2B5EF4-FFF2-40B4-BE49-F238E27FC236}">
                <a16:creationId xmlns:a16="http://schemas.microsoft.com/office/drawing/2014/main" id="{89AD0847-0492-3A5B-BE23-BED5C942094B}"/>
              </a:ext>
            </a:extLst>
          </p:cNvPr>
          <p:cNvSpPr>
            <a:spLocks noGrp="1"/>
          </p:cNvSpPr>
          <p:nvPr>
            <p:ph idx="1"/>
          </p:nvPr>
        </p:nvSpPr>
        <p:spPr/>
        <p:txBody>
          <a:bodyPr>
            <a:normAutofit fontScale="92500" lnSpcReduction="20000"/>
          </a:bodyPr>
          <a:lstStyle/>
          <a:p>
            <a:r>
              <a:rPr lang="en-US" dirty="0"/>
              <a:t>Program Evaluation Committee responsibilities includes guiding ongoing program improvement, including development of new goals, based upon outcomes. </a:t>
            </a:r>
            <a:r>
              <a:rPr lang="en-US" i="1" dirty="0"/>
              <a:t>(V.C.1.b).(3))</a:t>
            </a:r>
          </a:p>
          <a:p>
            <a:pPr lvl="1"/>
            <a:r>
              <a:rPr lang="en-US" dirty="0"/>
              <a:t>The Program Evaluation Committee utilizes outcome parameters and other data to assess the program’s progress toward achievement of its goals and aims. </a:t>
            </a:r>
          </a:p>
          <a:p>
            <a:r>
              <a:rPr lang="en-US" dirty="0"/>
              <a:t>The Program Evaluation Committee should consider in its assessment of the program aggregate resident achievement of the Milestones, in-training examinations, board pass and certification rates and graduate performance. </a:t>
            </a:r>
            <a:r>
              <a:rPr lang="en-US" i="1" dirty="0"/>
              <a:t>(V.C.1.c).(6))</a:t>
            </a:r>
          </a:p>
          <a:p>
            <a:r>
              <a:rPr lang="en-US" dirty="0"/>
              <a:t>The Program Evaluation Committee must evaluate the program’s mission and aims, strengths, areas for improvement, and threats. </a:t>
            </a:r>
            <a:r>
              <a:rPr lang="en-US" i="1" dirty="0"/>
              <a:t>(V.C.1.d)</a:t>
            </a:r>
          </a:p>
          <a:p>
            <a:endParaRPr lang="en-US" dirty="0"/>
          </a:p>
        </p:txBody>
      </p:sp>
    </p:spTree>
    <p:extLst>
      <p:ext uri="{BB962C8B-B14F-4D97-AF65-F5344CB8AC3E}">
        <p14:creationId xmlns:p14="http://schemas.microsoft.com/office/powerpoint/2010/main" val="2468785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8C1B-F03E-9704-640B-A4FD4ACD8AE4}"/>
              </a:ext>
            </a:extLst>
          </p:cNvPr>
          <p:cNvSpPr>
            <a:spLocks noGrp="1"/>
          </p:cNvSpPr>
          <p:nvPr>
            <p:ph type="title"/>
          </p:nvPr>
        </p:nvSpPr>
        <p:spPr>
          <a:xfrm>
            <a:off x="838200" y="365126"/>
            <a:ext cx="10515600" cy="695924"/>
          </a:xfrm>
        </p:spPr>
        <p:txBody>
          <a:bodyPr>
            <a:normAutofit fontScale="90000"/>
          </a:bodyPr>
          <a:lstStyle/>
          <a:p>
            <a:r>
              <a:rPr lang="en-US" sz="4000" dirty="0"/>
              <a:t>Next Steps: </a:t>
            </a:r>
            <a:br>
              <a:rPr lang="en-US" sz="4000" dirty="0"/>
            </a:br>
            <a:r>
              <a:rPr lang="en-US" sz="4000" dirty="0"/>
              <a:t>Aspirational FM GME Process and Outcomes Data</a:t>
            </a:r>
          </a:p>
        </p:txBody>
      </p:sp>
      <p:graphicFrame>
        <p:nvGraphicFramePr>
          <p:cNvPr id="4" name="Content Placeholder 3">
            <a:extLst>
              <a:ext uri="{FF2B5EF4-FFF2-40B4-BE49-F238E27FC236}">
                <a16:creationId xmlns:a16="http://schemas.microsoft.com/office/drawing/2014/main" id="{8E62E065-0F10-6121-018D-CF998031499D}"/>
              </a:ext>
            </a:extLst>
          </p:cNvPr>
          <p:cNvGraphicFramePr>
            <a:graphicFrameLocks noGrp="1"/>
          </p:cNvGraphicFramePr>
          <p:nvPr>
            <p:ph idx="1"/>
          </p:nvPr>
        </p:nvGraphicFramePr>
        <p:xfrm>
          <a:off x="298580" y="1129700"/>
          <a:ext cx="11055220" cy="484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93D2EC0B-7514-E7A4-C0B2-1EA9AA08820D}"/>
              </a:ext>
            </a:extLst>
          </p:cNvPr>
          <p:cNvGraphicFramePr/>
          <p:nvPr>
            <p:extLst>
              <p:ext uri="{D42A27DB-BD31-4B8C-83A1-F6EECF244321}">
                <p14:modId xmlns:p14="http://schemas.microsoft.com/office/powerpoint/2010/main" val="1788715353"/>
              </p:ext>
            </p:extLst>
          </p:nvPr>
        </p:nvGraphicFramePr>
        <p:xfrm>
          <a:off x="2032000" y="5630922"/>
          <a:ext cx="8128000" cy="689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0714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a:r>
              <a:rPr lang="en-US" dirty="0"/>
              <a:t>Agenda</a:t>
            </a: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3</a:t>
            </a:fld>
            <a:endParaRPr lang="en-US" dirty="0">
              <a:solidFill>
                <a:prstClr val="white"/>
              </a:solidFill>
              <a:latin typeface="Arial"/>
            </a:endParaRPr>
          </a:p>
        </p:txBody>
      </p:sp>
      <p:sp>
        <p:nvSpPr>
          <p:cNvPr id="7" name="Content Placeholder 6">
            <a:extLst>
              <a:ext uri="{FF2B5EF4-FFF2-40B4-BE49-F238E27FC236}">
                <a16:creationId xmlns:a16="http://schemas.microsoft.com/office/drawing/2014/main" id="{3040FFBE-60FF-4715-BBC2-05C9C619B12A}"/>
              </a:ext>
            </a:extLst>
          </p:cNvPr>
          <p:cNvSpPr>
            <a:spLocks noGrp="1"/>
          </p:cNvSpPr>
          <p:nvPr>
            <p:ph idx="1"/>
          </p:nvPr>
        </p:nvSpPr>
        <p:spPr/>
        <p:txBody>
          <a:bodyPr>
            <a:normAutofit/>
          </a:bodyPr>
          <a:lstStyle/>
          <a:p>
            <a:pPr marL="800100" lvl="1" indent="-342900">
              <a:lnSpc>
                <a:spcPct val="107000"/>
              </a:lnSpc>
              <a:spcBef>
                <a:spcPts val="0"/>
              </a:spcBef>
              <a:spcAft>
                <a:spcPts val="800"/>
              </a:spcAft>
              <a:buAutoNum type="arabicPeriod"/>
            </a:pPr>
            <a:r>
              <a:rPr lang="en-US" dirty="0">
                <a:effectLst/>
                <a:latin typeface="Calibri" panose="020F0502020204030204" pitchFamily="34" charset="0"/>
                <a:ea typeface="Times New Roman" panose="02020603050405020304" pitchFamily="18" charset="0"/>
              </a:rPr>
              <a:t>Lunch</a:t>
            </a:r>
          </a:p>
          <a:p>
            <a:pPr marL="800100" lvl="1" indent="-342900">
              <a:lnSpc>
                <a:spcPct val="107000"/>
              </a:lnSpc>
              <a:spcBef>
                <a:spcPts val="0"/>
              </a:spcBef>
              <a:spcAft>
                <a:spcPts val="800"/>
              </a:spcAft>
              <a:buAutoNum type="arabicPeriod"/>
            </a:pPr>
            <a:r>
              <a:rPr lang="en-US" dirty="0">
                <a:effectLst/>
                <a:latin typeface="Calibri" panose="020F0502020204030204" pitchFamily="34" charset="0"/>
                <a:ea typeface="Times New Roman" panose="02020603050405020304" pitchFamily="18" charset="0"/>
              </a:rPr>
              <a:t>Introductions &amp; What is SOAR</a:t>
            </a:r>
          </a:p>
          <a:p>
            <a:pPr marL="800100" lvl="1" indent="-342900">
              <a:lnSpc>
                <a:spcPct val="107000"/>
              </a:lnSpc>
              <a:spcBef>
                <a:spcPts val="0"/>
              </a:spcBef>
              <a:spcAft>
                <a:spcPts val="800"/>
              </a:spcAft>
              <a:buFont typeface="Wingdings" panose="05000000000000000000" pitchFamily="2" charset="2"/>
              <a:buAutoNum type="arabicPeriod"/>
            </a:pPr>
            <a:r>
              <a:rPr lang="en-US" dirty="0">
                <a:latin typeface="Calibri" panose="020F0502020204030204" pitchFamily="34" charset="0"/>
                <a:ea typeface="Times New Roman" panose="02020603050405020304" pitchFamily="18" charset="0"/>
              </a:rPr>
              <a:t>Example of Residency Outcomes Research</a:t>
            </a:r>
            <a:endParaRPr lang="en-US" dirty="0">
              <a:effectLst/>
              <a:latin typeface="Calibri" panose="020F0502020204030204" pitchFamily="34" charset="0"/>
              <a:ea typeface="Times New Roman" panose="02020603050405020304" pitchFamily="18" charset="0"/>
            </a:endParaRPr>
          </a:p>
          <a:p>
            <a:pPr marL="800100" lvl="1" indent="-342900">
              <a:lnSpc>
                <a:spcPct val="107000"/>
              </a:lnSpc>
              <a:spcBef>
                <a:spcPts val="0"/>
              </a:spcBef>
              <a:spcAft>
                <a:spcPts val="800"/>
              </a:spcAft>
              <a:buAutoNum type="arabicPeriod"/>
            </a:pPr>
            <a:r>
              <a:rPr lang="en-US" dirty="0">
                <a:latin typeface="Calibri" panose="020F0502020204030204" pitchFamily="34" charset="0"/>
                <a:ea typeface="Times New Roman" panose="02020603050405020304" pitchFamily="18" charset="0"/>
              </a:rPr>
              <a:t>Value of Residency Outcomes Research for Residency Program Leaders</a:t>
            </a:r>
          </a:p>
          <a:p>
            <a:pPr marL="800100" lvl="1" indent="-342900">
              <a:lnSpc>
                <a:spcPct val="107000"/>
              </a:lnSpc>
              <a:spcBef>
                <a:spcPts val="0"/>
              </a:spcBef>
              <a:spcAft>
                <a:spcPts val="800"/>
              </a:spcAft>
              <a:buAutoNum type="arabicPeriod"/>
            </a:pPr>
            <a:r>
              <a:rPr lang="en-US" dirty="0">
                <a:latin typeface="Calibri" panose="020F0502020204030204" pitchFamily="34" charset="0"/>
                <a:ea typeface="Times New Roman" panose="02020603050405020304" pitchFamily="18" charset="0"/>
              </a:rPr>
              <a:t>Table Talk: Conversational Leadership: Residency Program Outcomes</a:t>
            </a:r>
          </a:p>
          <a:p>
            <a:pPr marL="800100" lvl="1" indent="-342900">
              <a:lnSpc>
                <a:spcPct val="107000"/>
              </a:lnSpc>
              <a:spcBef>
                <a:spcPts val="0"/>
              </a:spcBef>
              <a:spcAft>
                <a:spcPts val="800"/>
              </a:spcAft>
              <a:buAutoNum type="arabicPeriod"/>
            </a:pPr>
            <a:r>
              <a:rPr lang="en-US" dirty="0">
                <a:latin typeface="Calibri" panose="020F0502020204030204" pitchFamily="34" charset="0"/>
                <a:ea typeface="Times New Roman" panose="02020603050405020304" pitchFamily="18" charset="0"/>
              </a:rPr>
              <a:t>Open Mic with Question and Answers</a:t>
            </a:r>
          </a:p>
          <a:p>
            <a:pPr marL="800100" lvl="1" indent="-342900">
              <a:lnSpc>
                <a:spcPct val="107000"/>
              </a:lnSpc>
              <a:spcBef>
                <a:spcPts val="0"/>
              </a:spcBef>
              <a:spcAft>
                <a:spcPts val="800"/>
              </a:spcAft>
              <a:buAutoNum type="arabicPeriod"/>
            </a:pPr>
            <a:endParaRPr lang="en-US" dirty="0">
              <a:effectLst/>
              <a:latin typeface="Calibri" panose="020F0502020204030204" pitchFamily="34" charset="0"/>
              <a:ea typeface="Times New Roman" panose="02020603050405020304" pitchFamily="18" charset="0"/>
            </a:endParaRPr>
          </a:p>
          <a:p>
            <a:pPr marL="457200" lvl="1" indent="0">
              <a:lnSpc>
                <a:spcPct val="107000"/>
              </a:lnSpc>
              <a:spcBef>
                <a:spcPts val="0"/>
              </a:spcBef>
              <a:spcAft>
                <a:spcPts val="800"/>
              </a:spcAft>
              <a:buNone/>
            </a:pPr>
            <a:endParaRPr lang="en-US" sz="2000" dirty="0">
              <a:effectLst/>
              <a:latin typeface="Calibri" panose="020F0502020204030204" pitchFamily="34" charset="0"/>
              <a:ea typeface="Times New Roman" panose="02020603050405020304" pitchFamily="18" charset="0"/>
            </a:endParaRPr>
          </a:p>
          <a:p>
            <a:pPr marL="800100" lvl="1" indent="-342900">
              <a:lnSpc>
                <a:spcPct val="107000"/>
              </a:lnSpc>
              <a:spcBef>
                <a:spcPts val="0"/>
              </a:spcBef>
              <a:spcAft>
                <a:spcPts val="800"/>
              </a:spcAft>
              <a:buAutoNum type="arabicPeriod"/>
            </a:pPr>
            <a:endParaRPr lang="en-US" sz="2000" dirty="0">
              <a:effectLs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595871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DC3-472D-460E-96B0-9D3522D624DC}"/>
              </a:ext>
            </a:extLst>
          </p:cNvPr>
          <p:cNvSpPr>
            <a:spLocks noGrp="1"/>
          </p:cNvSpPr>
          <p:nvPr>
            <p:ph type="title"/>
          </p:nvPr>
        </p:nvSpPr>
        <p:spPr>
          <a:xfrm>
            <a:off x="1494793" y="2296320"/>
            <a:ext cx="7967480" cy="2623645"/>
          </a:xfrm>
        </p:spPr>
        <p:txBody>
          <a:bodyPr>
            <a:normAutofit/>
          </a:bodyPr>
          <a:lstStyle/>
          <a:p>
            <a:pPr algn="ctr"/>
            <a:r>
              <a:rPr lang="en-US" i="1" dirty="0"/>
              <a:t>Focused Table Discussion: Conversation Café Session</a:t>
            </a:r>
          </a:p>
        </p:txBody>
      </p:sp>
      <p:sp>
        <p:nvSpPr>
          <p:cNvPr id="3" name="Slide Number Placeholder 2">
            <a:extLst>
              <a:ext uri="{FF2B5EF4-FFF2-40B4-BE49-F238E27FC236}">
                <a16:creationId xmlns:a16="http://schemas.microsoft.com/office/drawing/2014/main" id="{A678F39C-8E07-40E5-8221-BE8A52F1F4D3}"/>
              </a:ext>
            </a:extLst>
          </p:cNvPr>
          <p:cNvSpPr>
            <a:spLocks noGrp="1"/>
          </p:cNvSpPr>
          <p:nvPr>
            <p:ph type="sldNum" sz="quarter" idx="10"/>
          </p:nvPr>
        </p:nvSpPr>
        <p:spPr/>
        <p:txBody>
          <a:bodyPr/>
          <a:lstStyle/>
          <a:p>
            <a:fld id="{AC38F574-C4C0-48B1-B81D-85833E98F04F}" type="slidenum">
              <a:rPr lang="en-US" smtClean="0"/>
              <a:pPr/>
              <a:t>30</a:t>
            </a:fld>
            <a:endParaRPr lang="en-US" dirty="0"/>
          </a:p>
        </p:txBody>
      </p:sp>
    </p:spTree>
    <p:extLst>
      <p:ext uri="{BB962C8B-B14F-4D97-AF65-F5344CB8AC3E}">
        <p14:creationId xmlns:p14="http://schemas.microsoft.com/office/powerpoint/2010/main" val="4060048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A6B59-5EDB-EDF5-86C9-68ED8BDB4E68}"/>
              </a:ext>
            </a:extLst>
          </p:cNvPr>
          <p:cNvSpPr>
            <a:spLocks noGrp="1"/>
          </p:cNvSpPr>
          <p:nvPr>
            <p:ph type="title"/>
          </p:nvPr>
        </p:nvSpPr>
        <p:spPr/>
        <p:txBody>
          <a:bodyPr>
            <a:normAutofit/>
          </a:bodyPr>
          <a:lstStyle/>
          <a:p>
            <a:r>
              <a:rPr lang="en-US" sz="4800" dirty="0"/>
              <a:t>Introduce yourselves &amp; describe one outcome of your program of which you are proud. </a:t>
            </a:r>
            <a:r>
              <a:rPr lang="en-US" sz="4800" dirty="0">
                <a:solidFill>
                  <a:schemeClr val="accent1"/>
                </a:solidFill>
              </a:rPr>
              <a:t>[Brag Session]</a:t>
            </a:r>
          </a:p>
        </p:txBody>
      </p:sp>
      <p:sp>
        <p:nvSpPr>
          <p:cNvPr id="5" name="Text Placeholder 4">
            <a:extLst>
              <a:ext uri="{FF2B5EF4-FFF2-40B4-BE49-F238E27FC236}">
                <a16:creationId xmlns:a16="http://schemas.microsoft.com/office/drawing/2014/main" id="{52EFFBFD-4F55-B28B-A3AD-DA5081F72F63}"/>
              </a:ext>
            </a:extLst>
          </p:cNvPr>
          <p:cNvSpPr>
            <a:spLocks noGrp="1"/>
          </p:cNvSpPr>
          <p:nvPr>
            <p:ph type="body" idx="1"/>
          </p:nvPr>
        </p:nvSpPr>
        <p:spPr/>
        <p:txBody>
          <a:bodyPr/>
          <a:lstStyle/>
          <a:p>
            <a:r>
              <a:rPr lang="en-US" dirty="0">
                <a:solidFill>
                  <a:schemeClr val="accent2"/>
                </a:solidFill>
              </a:rPr>
              <a:t>Check in with table facilitator</a:t>
            </a:r>
          </a:p>
        </p:txBody>
      </p:sp>
    </p:spTree>
    <p:extLst>
      <p:ext uri="{BB962C8B-B14F-4D97-AF65-F5344CB8AC3E}">
        <p14:creationId xmlns:p14="http://schemas.microsoft.com/office/powerpoint/2010/main" val="2242210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27F1-CC93-D777-755F-E05349B079D1}"/>
              </a:ext>
            </a:extLst>
          </p:cNvPr>
          <p:cNvSpPr>
            <a:spLocks noGrp="1"/>
          </p:cNvSpPr>
          <p:nvPr>
            <p:ph type="title"/>
          </p:nvPr>
        </p:nvSpPr>
        <p:spPr/>
        <p:txBody>
          <a:bodyPr>
            <a:normAutofit/>
          </a:bodyPr>
          <a:lstStyle/>
          <a:p>
            <a:r>
              <a:rPr lang="en-US" sz="4800" dirty="0"/>
              <a:t>How do you differentiate an </a:t>
            </a:r>
            <a:r>
              <a:rPr lang="en-US" sz="4800" dirty="0" err="1"/>
              <a:t>an</a:t>
            </a:r>
            <a:r>
              <a:rPr lang="en-US" sz="4800" dirty="0"/>
              <a:t> outcome of residency versus a process in residency? How are they used for improvement work?</a:t>
            </a:r>
          </a:p>
        </p:txBody>
      </p:sp>
      <p:sp>
        <p:nvSpPr>
          <p:cNvPr id="3" name="Text Placeholder 2">
            <a:extLst>
              <a:ext uri="{FF2B5EF4-FFF2-40B4-BE49-F238E27FC236}">
                <a16:creationId xmlns:a16="http://schemas.microsoft.com/office/drawing/2014/main" id="{107F5834-12C8-A5C7-F16F-773F51B755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268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C855-574D-B07E-11C3-35C6035A0E9A}"/>
              </a:ext>
            </a:extLst>
          </p:cNvPr>
          <p:cNvSpPr>
            <a:spLocks noGrp="1"/>
          </p:cNvSpPr>
          <p:nvPr>
            <p:ph type="title"/>
          </p:nvPr>
        </p:nvSpPr>
        <p:spPr/>
        <p:txBody>
          <a:bodyPr>
            <a:noAutofit/>
          </a:bodyPr>
          <a:lstStyle/>
          <a:p>
            <a:r>
              <a:rPr lang="en-US" sz="4800" dirty="0"/>
              <a:t>What outcomes should the community of family medicine assess? What processes should the community of family medicine assess along the way to those outcomes?</a:t>
            </a:r>
          </a:p>
        </p:txBody>
      </p:sp>
      <p:sp>
        <p:nvSpPr>
          <p:cNvPr id="3" name="Text Placeholder 2">
            <a:extLst>
              <a:ext uri="{FF2B5EF4-FFF2-40B4-BE49-F238E27FC236}">
                <a16:creationId xmlns:a16="http://schemas.microsoft.com/office/drawing/2014/main" id="{A09EA6FF-FBB3-2DF5-8548-9105FA791B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33474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256D-9424-4A8A-91BC-592AE911410B}"/>
              </a:ext>
            </a:extLst>
          </p:cNvPr>
          <p:cNvSpPr>
            <a:spLocks noGrp="1"/>
          </p:cNvSpPr>
          <p:nvPr>
            <p:ph type="title"/>
          </p:nvPr>
        </p:nvSpPr>
        <p:spPr/>
        <p:txBody>
          <a:bodyPr>
            <a:noAutofit/>
          </a:bodyPr>
          <a:lstStyle/>
          <a:p>
            <a:r>
              <a:rPr lang="en-US" sz="4800" dirty="0"/>
              <a:t>When you go home, what outcomes are you going to study within your Program Evaluation Committee &amp;/or think about for your Annual Program Evaluation?</a:t>
            </a:r>
          </a:p>
        </p:txBody>
      </p:sp>
      <p:sp>
        <p:nvSpPr>
          <p:cNvPr id="3" name="Text Placeholder 2">
            <a:extLst>
              <a:ext uri="{FF2B5EF4-FFF2-40B4-BE49-F238E27FC236}">
                <a16:creationId xmlns:a16="http://schemas.microsoft.com/office/drawing/2014/main" id="{D7026B36-C291-4A8C-CB71-1C13652EE8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9709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b="0" dirty="0">
                <a:solidFill>
                  <a:prstClr val="black"/>
                </a:solidFill>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700332"/>
          </a:xfrm>
        </p:spPr>
        <p:txBody>
          <a:bodyPr>
            <a:noAutofit/>
          </a:bodyPr>
          <a:lstStyle/>
          <a:p>
            <a:pPr marL="0" indent="0" defTabSz="950938">
              <a:lnSpc>
                <a:spcPct val="80000"/>
              </a:lnSpc>
              <a:spcBef>
                <a:spcPts val="0"/>
              </a:spcBef>
              <a:buNone/>
              <a:defRPr/>
            </a:pPr>
            <a:r>
              <a:rPr lang="en-US" dirty="0">
                <a:solidFill>
                  <a:prstClr val="black"/>
                </a:solidFill>
              </a:rPr>
              <a:t>What is your level of interest in joining the SOAR Community of Practice</a:t>
            </a:r>
          </a:p>
          <a:p>
            <a:pPr marL="0" indent="0" defTabSz="950938">
              <a:lnSpc>
                <a:spcPct val="80000"/>
              </a:lnSpc>
              <a:spcBef>
                <a:spcPts val="0"/>
              </a:spcBef>
              <a:buNone/>
              <a:defRPr/>
            </a:pPr>
            <a:endParaRPr lang="en-US" dirty="0">
              <a:solidFill>
                <a:prstClr val="black"/>
              </a:solidFill>
            </a:endParaRPr>
          </a:p>
          <a:p>
            <a:pPr marL="0" indent="0" defTabSz="950938">
              <a:lnSpc>
                <a:spcPct val="80000"/>
              </a:lnSpc>
              <a:spcBef>
                <a:spcPts val="0"/>
              </a:spcBef>
              <a:buNone/>
              <a:defRPr/>
            </a:pPr>
            <a:endParaRPr lang="en-US" dirty="0">
              <a:solidFill>
                <a:prstClr val="black"/>
              </a:solidFill>
            </a:endParaRPr>
          </a:p>
          <a:p>
            <a:pPr marL="514350" indent="-514350" defTabSz="950938">
              <a:lnSpc>
                <a:spcPct val="80000"/>
              </a:lnSpc>
              <a:spcBef>
                <a:spcPts val="0"/>
              </a:spcBef>
              <a:buAutoNum type="alphaUcPeriod"/>
              <a:defRPr/>
            </a:pPr>
            <a:r>
              <a:rPr lang="en-US" dirty="0">
                <a:solidFill>
                  <a:prstClr val="black"/>
                </a:solidFill>
              </a:rPr>
              <a:t>High – sign me up now</a:t>
            </a:r>
          </a:p>
          <a:p>
            <a:pPr marL="514350" indent="-514350" defTabSz="950938">
              <a:lnSpc>
                <a:spcPct val="80000"/>
              </a:lnSpc>
              <a:spcBef>
                <a:spcPts val="0"/>
              </a:spcBef>
              <a:buAutoNum type="alphaUcPeriod"/>
              <a:defRPr/>
            </a:pPr>
            <a:r>
              <a:rPr lang="en-US" dirty="0">
                <a:solidFill>
                  <a:prstClr val="black"/>
                </a:solidFill>
              </a:rPr>
              <a:t>Interested and would like more information sent to me </a:t>
            </a:r>
          </a:p>
          <a:p>
            <a:pPr marL="514350" indent="-514350" defTabSz="950938">
              <a:lnSpc>
                <a:spcPct val="80000"/>
              </a:lnSpc>
              <a:spcBef>
                <a:spcPts val="0"/>
              </a:spcBef>
              <a:buAutoNum type="alphaUcPeriod"/>
              <a:defRPr/>
            </a:pPr>
            <a:r>
              <a:rPr lang="en-US" dirty="0">
                <a:solidFill>
                  <a:prstClr val="black"/>
                </a:solidFill>
              </a:rPr>
              <a:t>Might be interested if it could help me meet program requirements</a:t>
            </a:r>
          </a:p>
          <a:p>
            <a:pPr marL="514350" indent="-514350" defTabSz="950938">
              <a:lnSpc>
                <a:spcPct val="80000"/>
              </a:lnSpc>
              <a:spcBef>
                <a:spcPts val="0"/>
              </a:spcBef>
              <a:buAutoNum type="alphaUcPeriod"/>
              <a:defRPr/>
            </a:pPr>
            <a:r>
              <a:rPr lang="en-US" dirty="0">
                <a:solidFill>
                  <a:prstClr val="black"/>
                </a:solidFill>
              </a:rPr>
              <a:t>Not interested at this time</a:t>
            </a:r>
          </a:p>
          <a:p>
            <a:pPr marL="514350" indent="-514350" defTabSz="950938">
              <a:lnSpc>
                <a:spcPct val="80000"/>
              </a:lnSpc>
              <a:spcBef>
                <a:spcPts val="0"/>
              </a:spcBef>
              <a:buAutoNum type="alphaUcPeriod"/>
              <a:defRPr/>
            </a:pPr>
            <a:endParaRPr lang="en-US" dirty="0">
              <a:solidFill>
                <a:prstClr val="black"/>
              </a:solidFill>
            </a:endParaRP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35</a:t>
            </a:fld>
            <a:endParaRPr lang="en-US" dirty="0">
              <a:solidFill>
                <a:prstClr val="white"/>
              </a:solidFill>
              <a:latin typeface="Arial"/>
            </a:endParaRPr>
          </a:p>
        </p:txBody>
      </p:sp>
    </p:spTree>
    <p:extLst>
      <p:ext uri="{BB962C8B-B14F-4D97-AF65-F5344CB8AC3E}">
        <p14:creationId xmlns:p14="http://schemas.microsoft.com/office/powerpoint/2010/main" val="1517141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b="0" dirty="0">
                <a:solidFill>
                  <a:prstClr val="black"/>
                </a:solidFill>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700332"/>
          </a:xfrm>
        </p:spPr>
        <p:txBody>
          <a:bodyPr>
            <a:noAutofit/>
          </a:bodyPr>
          <a:lstStyle/>
          <a:p>
            <a:pPr marL="0" indent="0" defTabSz="950938">
              <a:lnSpc>
                <a:spcPct val="80000"/>
              </a:lnSpc>
              <a:spcBef>
                <a:spcPts val="0"/>
              </a:spcBef>
              <a:buNone/>
              <a:defRPr/>
            </a:pPr>
            <a:r>
              <a:rPr lang="en-US" dirty="0">
                <a:solidFill>
                  <a:prstClr val="black"/>
                </a:solidFill>
              </a:rPr>
              <a:t>What is your level of interest in helping SOAR conduct research on residency outcomes by serving as a research fellow?</a:t>
            </a:r>
          </a:p>
          <a:p>
            <a:pPr marL="0" indent="0" defTabSz="950938">
              <a:lnSpc>
                <a:spcPct val="80000"/>
              </a:lnSpc>
              <a:spcBef>
                <a:spcPts val="0"/>
              </a:spcBef>
              <a:buNone/>
              <a:defRPr/>
            </a:pPr>
            <a:endParaRPr lang="en-US" dirty="0">
              <a:solidFill>
                <a:prstClr val="black"/>
              </a:solidFill>
            </a:endParaRPr>
          </a:p>
          <a:p>
            <a:pPr marL="0" indent="0" defTabSz="950938">
              <a:lnSpc>
                <a:spcPct val="80000"/>
              </a:lnSpc>
              <a:spcBef>
                <a:spcPts val="0"/>
              </a:spcBef>
              <a:buNone/>
              <a:defRPr/>
            </a:pPr>
            <a:endParaRPr lang="en-US" dirty="0">
              <a:solidFill>
                <a:prstClr val="black"/>
              </a:solidFill>
            </a:endParaRPr>
          </a:p>
          <a:p>
            <a:pPr marL="514350" indent="-514350" defTabSz="950938">
              <a:lnSpc>
                <a:spcPct val="80000"/>
              </a:lnSpc>
              <a:spcBef>
                <a:spcPts val="0"/>
              </a:spcBef>
              <a:buAutoNum type="alphaUcPeriod"/>
              <a:defRPr/>
            </a:pPr>
            <a:r>
              <a:rPr lang="en-US" dirty="0">
                <a:solidFill>
                  <a:prstClr val="black"/>
                </a:solidFill>
              </a:rPr>
              <a:t>High – sign me up now</a:t>
            </a:r>
          </a:p>
          <a:p>
            <a:pPr marL="514350" indent="-514350" defTabSz="950938">
              <a:lnSpc>
                <a:spcPct val="80000"/>
              </a:lnSpc>
              <a:spcBef>
                <a:spcPts val="0"/>
              </a:spcBef>
              <a:buAutoNum type="alphaUcPeriod"/>
              <a:defRPr/>
            </a:pPr>
            <a:r>
              <a:rPr lang="en-US" dirty="0">
                <a:solidFill>
                  <a:prstClr val="black"/>
                </a:solidFill>
              </a:rPr>
              <a:t>Interested and would like more information sent to me </a:t>
            </a:r>
          </a:p>
          <a:p>
            <a:pPr marL="514350" indent="-514350" defTabSz="950938">
              <a:lnSpc>
                <a:spcPct val="80000"/>
              </a:lnSpc>
              <a:spcBef>
                <a:spcPts val="0"/>
              </a:spcBef>
              <a:buAutoNum type="alphaUcPeriod"/>
              <a:defRPr/>
            </a:pPr>
            <a:r>
              <a:rPr lang="en-US" dirty="0">
                <a:solidFill>
                  <a:prstClr val="black"/>
                </a:solidFill>
              </a:rPr>
              <a:t>Might be interested if it didn’t take too much time</a:t>
            </a:r>
          </a:p>
          <a:p>
            <a:pPr marL="514350" indent="-514350" defTabSz="950938">
              <a:lnSpc>
                <a:spcPct val="80000"/>
              </a:lnSpc>
              <a:spcBef>
                <a:spcPts val="0"/>
              </a:spcBef>
              <a:buAutoNum type="alphaUcPeriod"/>
              <a:defRPr/>
            </a:pPr>
            <a:r>
              <a:rPr lang="en-US" dirty="0">
                <a:solidFill>
                  <a:prstClr val="black"/>
                </a:solidFill>
              </a:rPr>
              <a:t>Not interested at this time</a:t>
            </a:r>
          </a:p>
          <a:p>
            <a:pPr marL="514350" indent="-514350" defTabSz="950938">
              <a:lnSpc>
                <a:spcPct val="80000"/>
              </a:lnSpc>
              <a:spcBef>
                <a:spcPts val="0"/>
              </a:spcBef>
              <a:buAutoNum type="alphaUcPeriod"/>
              <a:defRPr/>
            </a:pPr>
            <a:endParaRPr lang="en-US" dirty="0">
              <a:solidFill>
                <a:prstClr val="black"/>
              </a:solidFill>
            </a:endParaRP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36</a:t>
            </a:fld>
            <a:endParaRPr lang="en-US" dirty="0">
              <a:solidFill>
                <a:prstClr val="white"/>
              </a:solidFill>
              <a:latin typeface="Arial"/>
            </a:endParaRPr>
          </a:p>
        </p:txBody>
      </p:sp>
    </p:spTree>
    <p:extLst>
      <p:ext uri="{BB962C8B-B14F-4D97-AF65-F5344CB8AC3E}">
        <p14:creationId xmlns:p14="http://schemas.microsoft.com/office/powerpoint/2010/main" val="1635769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b="0" dirty="0">
                <a:solidFill>
                  <a:prstClr val="black"/>
                </a:solidFill>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700332"/>
          </a:xfrm>
        </p:spPr>
        <p:txBody>
          <a:bodyPr>
            <a:noAutofit/>
          </a:bodyPr>
          <a:lstStyle/>
          <a:p>
            <a:pPr marL="0" indent="0" defTabSz="950938">
              <a:lnSpc>
                <a:spcPct val="80000"/>
              </a:lnSpc>
              <a:spcBef>
                <a:spcPts val="0"/>
              </a:spcBef>
              <a:buNone/>
              <a:defRPr/>
            </a:pPr>
            <a:r>
              <a:rPr lang="en-US" dirty="0">
                <a:solidFill>
                  <a:prstClr val="black"/>
                </a:solidFill>
              </a:rPr>
              <a:t>Now that’s you’ve hear about SOAR, what is your level of interest in using residency outcome data for program advocacy and improvement work ?</a:t>
            </a:r>
          </a:p>
          <a:p>
            <a:pPr marL="0" indent="0" defTabSz="950938">
              <a:lnSpc>
                <a:spcPct val="80000"/>
              </a:lnSpc>
              <a:spcBef>
                <a:spcPts val="0"/>
              </a:spcBef>
              <a:buNone/>
              <a:defRPr/>
            </a:pPr>
            <a:endParaRPr lang="en-US" dirty="0">
              <a:solidFill>
                <a:prstClr val="black"/>
              </a:solidFill>
            </a:endParaRPr>
          </a:p>
          <a:p>
            <a:pPr marL="0" indent="0" defTabSz="950938">
              <a:lnSpc>
                <a:spcPct val="80000"/>
              </a:lnSpc>
              <a:spcBef>
                <a:spcPts val="0"/>
              </a:spcBef>
              <a:buNone/>
              <a:defRPr/>
            </a:pPr>
            <a:endParaRPr lang="en-US" dirty="0">
              <a:solidFill>
                <a:prstClr val="black"/>
              </a:solidFill>
            </a:endParaRPr>
          </a:p>
          <a:p>
            <a:pPr marL="514350" indent="-514350" defTabSz="950938">
              <a:lnSpc>
                <a:spcPct val="80000"/>
              </a:lnSpc>
              <a:spcBef>
                <a:spcPts val="0"/>
              </a:spcBef>
              <a:buAutoNum type="alphaUcPeriod"/>
              <a:defRPr/>
            </a:pPr>
            <a:r>
              <a:rPr lang="en-US" dirty="0">
                <a:solidFill>
                  <a:prstClr val="black"/>
                </a:solidFill>
              </a:rPr>
              <a:t>High</a:t>
            </a:r>
          </a:p>
          <a:p>
            <a:pPr marL="514350" indent="-514350" defTabSz="950938">
              <a:lnSpc>
                <a:spcPct val="80000"/>
              </a:lnSpc>
              <a:spcBef>
                <a:spcPts val="0"/>
              </a:spcBef>
              <a:buAutoNum type="alphaUcPeriod"/>
              <a:defRPr/>
            </a:pPr>
            <a:r>
              <a:rPr lang="en-US" dirty="0">
                <a:solidFill>
                  <a:prstClr val="black"/>
                </a:solidFill>
              </a:rPr>
              <a:t>Somewhat interested</a:t>
            </a:r>
          </a:p>
          <a:p>
            <a:pPr marL="514350" indent="-514350" defTabSz="950938">
              <a:lnSpc>
                <a:spcPct val="80000"/>
              </a:lnSpc>
              <a:spcBef>
                <a:spcPts val="0"/>
              </a:spcBef>
              <a:buAutoNum type="alphaUcPeriod"/>
              <a:defRPr/>
            </a:pPr>
            <a:r>
              <a:rPr lang="en-US" dirty="0">
                <a:solidFill>
                  <a:prstClr val="black"/>
                </a:solidFill>
              </a:rPr>
              <a:t>Not at all interested</a:t>
            </a:r>
          </a:p>
          <a:p>
            <a:pPr marL="514350" indent="-514350" defTabSz="950938">
              <a:lnSpc>
                <a:spcPct val="80000"/>
              </a:lnSpc>
              <a:spcBef>
                <a:spcPts val="0"/>
              </a:spcBef>
              <a:buAutoNum type="alphaUcPeriod"/>
              <a:defRPr/>
            </a:pPr>
            <a:endParaRPr lang="en-US" dirty="0">
              <a:solidFill>
                <a:prstClr val="black"/>
              </a:solidFill>
            </a:endParaRP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37</a:t>
            </a:fld>
            <a:endParaRPr lang="en-US" dirty="0">
              <a:solidFill>
                <a:prstClr val="white"/>
              </a:solidFill>
              <a:latin typeface="Arial"/>
            </a:endParaRPr>
          </a:p>
        </p:txBody>
      </p:sp>
    </p:spTree>
    <p:extLst>
      <p:ext uri="{BB962C8B-B14F-4D97-AF65-F5344CB8AC3E}">
        <p14:creationId xmlns:p14="http://schemas.microsoft.com/office/powerpoint/2010/main" val="84052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DC3-472D-460E-96B0-9D3522D624DC}"/>
              </a:ext>
            </a:extLst>
          </p:cNvPr>
          <p:cNvSpPr>
            <a:spLocks noGrp="1"/>
          </p:cNvSpPr>
          <p:nvPr>
            <p:ph type="title"/>
          </p:nvPr>
        </p:nvSpPr>
        <p:spPr>
          <a:xfrm>
            <a:off x="1474470" y="1732598"/>
            <a:ext cx="7360920" cy="2438710"/>
          </a:xfrm>
        </p:spPr>
        <p:txBody>
          <a:bodyPr/>
          <a:lstStyle/>
          <a:p>
            <a:r>
              <a:rPr lang="en-US" i="1" dirty="0"/>
              <a:t>The ultimate outcome of graduate medical education is excellence in resident education and patient care</a:t>
            </a:r>
          </a:p>
        </p:txBody>
      </p:sp>
      <p:sp>
        <p:nvSpPr>
          <p:cNvPr id="3" name="Slide Number Placeholder 2">
            <a:extLst>
              <a:ext uri="{FF2B5EF4-FFF2-40B4-BE49-F238E27FC236}">
                <a16:creationId xmlns:a16="http://schemas.microsoft.com/office/drawing/2014/main" id="{A678F39C-8E07-40E5-8221-BE8A52F1F4D3}"/>
              </a:ext>
            </a:extLst>
          </p:cNvPr>
          <p:cNvSpPr>
            <a:spLocks noGrp="1"/>
          </p:cNvSpPr>
          <p:nvPr>
            <p:ph type="sldNum" sz="quarter" idx="10"/>
          </p:nvPr>
        </p:nvSpPr>
        <p:spPr/>
        <p:txBody>
          <a:bodyPr/>
          <a:lstStyle/>
          <a:p>
            <a:fld id="{AC38F574-C4C0-48B1-B81D-85833E98F04F}" type="slidenum">
              <a:rPr lang="en-US" smtClean="0"/>
              <a:pPr/>
              <a:t>4</a:t>
            </a:fld>
            <a:endParaRPr lang="en-US" dirty="0"/>
          </a:p>
        </p:txBody>
      </p:sp>
      <p:sp>
        <p:nvSpPr>
          <p:cNvPr id="4" name="TextBox 3">
            <a:extLst>
              <a:ext uri="{FF2B5EF4-FFF2-40B4-BE49-F238E27FC236}">
                <a16:creationId xmlns:a16="http://schemas.microsoft.com/office/drawing/2014/main" id="{BFA9E7D5-9216-650C-A010-117AE5B3C60C}"/>
              </a:ext>
            </a:extLst>
          </p:cNvPr>
          <p:cNvSpPr txBox="1"/>
          <p:nvPr/>
        </p:nvSpPr>
        <p:spPr>
          <a:xfrm>
            <a:off x="4058292" y="4417888"/>
            <a:ext cx="4839128" cy="369332"/>
          </a:xfrm>
          <a:prstGeom prst="rect">
            <a:avLst/>
          </a:prstGeom>
          <a:noFill/>
        </p:spPr>
        <p:txBody>
          <a:bodyPr wrap="square" rtlCol="0">
            <a:spAutoFit/>
          </a:bodyPr>
          <a:lstStyle/>
          <a:p>
            <a:r>
              <a:rPr lang="en-US" dirty="0">
                <a:solidFill>
                  <a:schemeClr val="accent1"/>
                </a:solidFill>
              </a:rPr>
              <a:t>Section II.A.2. Background and intent</a:t>
            </a:r>
          </a:p>
        </p:txBody>
      </p:sp>
    </p:spTree>
    <p:extLst>
      <p:ext uri="{BB962C8B-B14F-4D97-AF65-F5344CB8AC3E}">
        <p14:creationId xmlns:p14="http://schemas.microsoft.com/office/powerpoint/2010/main" val="13741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D2B6-2515-B8E9-42F1-58015AAA57F5}"/>
              </a:ext>
            </a:extLst>
          </p:cNvPr>
          <p:cNvSpPr>
            <a:spLocks noGrp="1"/>
          </p:cNvSpPr>
          <p:nvPr>
            <p:ph type="title"/>
          </p:nvPr>
        </p:nvSpPr>
        <p:spPr/>
        <p:txBody>
          <a:bodyPr/>
          <a:lstStyle/>
          <a:p>
            <a:pPr algn="ctr"/>
            <a:r>
              <a:rPr lang="en-US" dirty="0"/>
              <a:t>What is SOAR?</a:t>
            </a:r>
          </a:p>
        </p:txBody>
      </p:sp>
      <p:sp>
        <p:nvSpPr>
          <p:cNvPr id="4" name="Slide Number Placeholder 3">
            <a:extLst>
              <a:ext uri="{FF2B5EF4-FFF2-40B4-BE49-F238E27FC236}">
                <a16:creationId xmlns:a16="http://schemas.microsoft.com/office/drawing/2014/main" id="{1F12927E-83F9-C405-A4D6-90D0C8464F1D}"/>
              </a:ext>
            </a:extLst>
          </p:cNvPr>
          <p:cNvSpPr>
            <a:spLocks noGrp="1"/>
          </p:cNvSpPr>
          <p:nvPr>
            <p:ph type="sldNum" sz="quarter" idx="10"/>
          </p:nvPr>
        </p:nvSpPr>
        <p:spPr/>
        <p:txBody>
          <a:bodyPr/>
          <a:lstStyle/>
          <a:p>
            <a:fld id="{AC38F574-C4C0-48B1-B81D-85833E98F04F}" type="slidenum">
              <a:rPr lang="en-US" smtClean="0"/>
              <a:pPr/>
              <a:t>5</a:t>
            </a:fld>
            <a:endParaRPr lang="en-US" dirty="0"/>
          </a:p>
        </p:txBody>
      </p:sp>
      <p:sp>
        <p:nvSpPr>
          <p:cNvPr id="8" name="Rectangle 7">
            <a:extLst>
              <a:ext uri="{FF2B5EF4-FFF2-40B4-BE49-F238E27FC236}">
                <a16:creationId xmlns:a16="http://schemas.microsoft.com/office/drawing/2014/main" id="{B6F6AC88-F842-A0E8-E3BC-343885397EAD}"/>
              </a:ext>
            </a:extLst>
          </p:cNvPr>
          <p:cNvSpPr/>
          <p:nvPr/>
        </p:nvSpPr>
        <p:spPr>
          <a:xfrm>
            <a:off x="6096000" y="1839073"/>
            <a:ext cx="5802663" cy="42740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“…the initial start of the SOAR work will occur in 2023 with a focus on…</a:t>
            </a:r>
          </a:p>
          <a:p>
            <a:pPr algn="ctr"/>
            <a:r>
              <a:rPr lang="en-US" sz="2800" dirty="0">
                <a:solidFill>
                  <a:schemeClr val="accent1"/>
                </a:solidFill>
              </a:rPr>
              <a:t>using a community of practice to identify and prioritize outcomes measures and identify patterns that seem to demonstrate a unique structure/outcomes that are “positive deviants.”</a:t>
            </a:r>
          </a:p>
        </p:txBody>
      </p:sp>
      <p:sp>
        <p:nvSpPr>
          <p:cNvPr id="9" name="TextBox 8">
            <a:extLst>
              <a:ext uri="{FF2B5EF4-FFF2-40B4-BE49-F238E27FC236}">
                <a16:creationId xmlns:a16="http://schemas.microsoft.com/office/drawing/2014/main" id="{EEEDF161-D5F1-3CC3-2D03-7FE592F53093}"/>
              </a:ext>
            </a:extLst>
          </p:cNvPr>
          <p:cNvSpPr txBox="1"/>
          <p:nvPr/>
        </p:nvSpPr>
        <p:spPr>
          <a:xfrm>
            <a:off x="293337" y="5274830"/>
            <a:ext cx="5535709" cy="461665"/>
          </a:xfrm>
          <a:prstGeom prst="rect">
            <a:avLst/>
          </a:prstGeom>
          <a:noFill/>
        </p:spPr>
        <p:txBody>
          <a:bodyPr wrap="square" rtlCol="0">
            <a:spAutoFit/>
          </a:bodyPr>
          <a:lstStyle/>
          <a:p>
            <a:r>
              <a:rPr lang="en-US" sz="2400" dirty="0">
                <a:solidFill>
                  <a:schemeClr val="tx1">
                    <a:lumMod val="75000"/>
                    <a:lumOff val="25000"/>
                  </a:schemeClr>
                </a:solidFill>
              </a:rPr>
              <a:t>https://www.afmrd.org/page/soar</a:t>
            </a:r>
          </a:p>
        </p:txBody>
      </p:sp>
      <p:pic>
        <p:nvPicPr>
          <p:cNvPr id="6" name="Content Placeholder 5">
            <a:extLst>
              <a:ext uri="{FF2B5EF4-FFF2-40B4-BE49-F238E27FC236}">
                <a16:creationId xmlns:a16="http://schemas.microsoft.com/office/drawing/2014/main" id="{F1FE506B-9EC8-4006-8D71-263F1A2816C2}"/>
              </a:ext>
            </a:extLst>
          </p:cNvPr>
          <p:cNvPicPr>
            <a:picLocks noGrp="1" noChangeAspect="1"/>
          </p:cNvPicPr>
          <p:nvPr>
            <p:ph idx="1"/>
          </p:nvPr>
        </p:nvPicPr>
        <p:blipFill>
          <a:blip r:embed="rId3"/>
          <a:stretch>
            <a:fillRect/>
          </a:stretch>
        </p:blipFill>
        <p:spPr>
          <a:xfrm>
            <a:off x="197272" y="1851518"/>
            <a:ext cx="5535708" cy="3252285"/>
          </a:xfrm>
          <a:effectLst>
            <a:outerShdw blurRad="50800" dist="50800" dir="5400000" algn="ctr" rotWithShape="0">
              <a:schemeClr val="accent1"/>
            </a:outerShdw>
          </a:effectLst>
        </p:spPr>
      </p:pic>
    </p:spTree>
    <p:extLst>
      <p:ext uri="{BB962C8B-B14F-4D97-AF65-F5344CB8AC3E}">
        <p14:creationId xmlns:p14="http://schemas.microsoft.com/office/powerpoint/2010/main" val="276214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CC97-17AB-8EF6-0CF2-A4BACC85924F}"/>
              </a:ext>
            </a:extLst>
          </p:cNvPr>
          <p:cNvSpPr>
            <a:spLocks noGrp="1"/>
          </p:cNvSpPr>
          <p:nvPr>
            <p:ph type="title"/>
          </p:nvPr>
        </p:nvSpPr>
        <p:spPr/>
        <p:txBody>
          <a:bodyPr/>
          <a:lstStyle/>
          <a:p>
            <a:r>
              <a:rPr lang="en-US" dirty="0"/>
              <a:t>Early Advice in 2022 and 2023</a:t>
            </a:r>
          </a:p>
        </p:txBody>
      </p:sp>
      <p:sp>
        <p:nvSpPr>
          <p:cNvPr id="3" name="Content Placeholder 2">
            <a:extLst>
              <a:ext uri="{FF2B5EF4-FFF2-40B4-BE49-F238E27FC236}">
                <a16:creationId xmlns:a16="http://schemas.microsoft.com/office/drawing/2014/main" id="{7F1E62D9-BF42-48D1-AB7D-87763168E65B}"/>
              </a:ext>
            </a:extLst>
          </p:cNvPr>
          <p:cNvSpPr>
            <a:spLocks noGrp="1"/>
          </p:cNvSpPr>
          <p:nvPr>
            <p:ph idx="1"/>
          </p:nvPr>
        </p:nvSpPr>
        <p:spPr>
          <a:xfrm>
            <a:off x="838200" y="1825625"/>
            <a:ext cx="4761216" cy="4351338"/>
          </a:xfrm>
        </p:spPr>
        <p:txBody>
          <a:bodyPr>
            <a:normAutofit/>
          </a:bodyPr>
          <a:lstStyle/>
          <a:p>
            <a:r>
              <a:rPr lang="en-US" sz="2400" dirty="0"/>
              <a:t>Wendy Barr, MD</a:t>
            </a:r>
          </a:p>
          <a:p>
            <a:r>
              <a:rPr lang="en-US" sz="2400" dirty="0"/>
              <a:t>Sarah Cole, DO</a:t>
            </a:r>
          </a:p>
          <a:p>
            <a:r>
              <a:rPr lang="en-US" sz="2400" dirty="0"/>
              <a:t>Alexis Reedy </a:t>
            </a:r>
            <a:r>
              <a:rPr lang="en-US" sz="2400" dirty="0" err="1"/>
              <a:t>Cooper,MD</a:t>
            </a:r>
            <a:endParaRPr lang="en-US" sz="2400" dirty="0"/>
          </a:p>
          <a:p>
            <a:r>
              <a:rPr lang="en-US" sz="2400" dirty="0"/>
              <a:t>Jay Fetter, MSHA</a:t>
            </a:r>
          </a:p>
          <a:p>
            <a:r>
              <a:rPr lang="en-US" sz="2400" dirty="0"/>
              <a:t>Jamal Islam, MD</a:t>
            </a:r>
          </a:p>
          <a:p>
            <a:r>
              <a:rPr lang="en-US" sz="2400" dirty="0"/>
              <a:t>Summer Jamison, Med</a:t>
            </a:r>
          </a:p>
          <a:p>
            <a:r>
              <a:rPr lang="en-US" sz="2400" dirty="0"/>
              <a:t>Warren Newton, MD</a:t>
            </a:r>
          </a:p>
          <a:p>
            <a:r>
              <a:rPr lang="en-US" sz="2400" dirty="0"/>
              <a:t>M. Grace Oliver, MD</a:t>
            </a:r>
          </a:p>
          <a:p>
            <a:r>
              <a:rPr lang="en-US" sz="2400" dirty="0"/>
              <a:t>Alexandra Verdieck, MD</a:t>
            </a:r>
          </a:p>
          <a:p>
            <a:pPr marL="0" indent="0">
              <a:buNone/>
            </a:pPr>
            <a:endParaRPr lang="en-US" dirty="0"/>
          </a:p>
        </p:txBody>
      </p:sp>
      <p:sp>
        <p:nvSpPr>
          <p:cNvPr id="4" name="Slide Number Placeholder 3">
            <a:extLst>
              <a:ext uri="{FF2B5EF4-FFF2-40B4-BE49-F238E27FC236}">
                <a16:creationId xmlns:a16="http://schemas.microsoft.com/office/drawing/2014/main" id="{72C68793-FA35-7630-76CC-E33ACACEF1C4}"/>
              </a:ext>
            </a:extLst>
          </p:cNvPr>
          <p:cNvSpPr>
            <a:spLocks noGrp="1"/>
          </p:cNvSpPr>
          <p:nvPr>
            <p:ph type="sldNum" sz="quarter" idx="10"/>
          </p:nvPr>
        </p:nvSpPr>
        <p:spPr/>
        <p:txBody>
          <a:bodyPr/>
          <a:lstStyle/>
          <a:p>
            <a:fld id="{AC38F574-C4C0-48B1-B81D-85833E98F04F}" type="slidenum">
              <a:rPr lang="en-US" smtClean="0"/>
              <a:pPr/>
              <a:t>6</a:t>
            </a:fld>
            <a:endParaRPr lang="en-US" dirty="0"/>
          </a:p>
        </p:txBody>
      </p:sp>
      <p:sp>
        <p:nvSpPr>
          <p:cNvPr id="5" name="Content Placeholder 2">
            <a:extLst>
              <a:ext uri="{FF2B5EF4-FFF2-40B4-BE49-F238E27FC236}">
                <a16:creationId xmlns:a16="http://schemas.microsoft.com/office/drawing/2014/main" id="{55534AD6-3921-ADFB-1966-809F10073F03}"/>
              </a:ext>
            </a:extLst>
          </p:cNvPr>
          <p:cNvSpPr txBox="1">
            <a:spLocks/>
          </p:cNvSpPr>
          <p:nvPr/>
        </p:nvSpPr>
        <p:spPr>
          <a:xfrm>
            <a:off x="5932469" y="1825625"/>
            <a:ext cx="476121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ABFM and ABFM Foundation</a:t>
            </a:r>
          </a:p>
          <a:p>
            <a:r>
              <a:rPr lang="en-US" sz="2400" dirty="0"/>
              <a:t>AFMRD Board of Directors</a:t>
            </a:r>
          </a:p>
          <a:p>
            <a:r>
              <a:rPr lang="en-US" sz="2400" dirty="0"/>
              <a:t>Andrew Bazemore, MD</a:t>
            </a:r>
          </a:p>
          <a:p>
            <a:r>
              <a:rPr lang="en-US" sz="2400" dirty="0"/>
              <a:t>Lars Peterson, MD</a:t>
            </a:r>
          </a:p>
          <a:p>
            <a:r>
              <a:rPr lang="en-US" sz="2400" dirty="0" err="1"/>
              <a:t>HealthLandscape</a:t>
            </a:r>
            <a:endParaRPr lang="en-US" sz="2400" dirty="0"/>
          </a:p>
          <a:p>
            <a:r>
              <a:rPr lang="en-US" sz="2400" dirty="0"/>
              <a:t>AFMRD/ABFM National Graduate Survey Committee</a:t>
            </a:r>
          </a:p>
          <a:p>
            <a:r>
              <a:rPr lang="en-US" sz="2400" dirty="0"/>
              <a:t>Family Medicine Competencies and Assessments for Rural Practice</a:t>
            </a:r>
          </a:p>
        </p:txBody>
      </p:sp>
    </p:spTree>
    <p:extLst>
      <p:ext uri="{BB962C8B-B14F-4D97-AF65-F5344CB8AC3E}">
        <p14:creationId xmlns:p14="http://schemas.microsoft.com/office/powerpoint/2010/main" val="305820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dirty="0">
                <a:solidFill>
                  <a:prstClr val="black"/>
                </a:solidFill>
                <a:latin typeface="Calibri" panose="020F0502020204030204" pitchFamily="34" charset="0"/>
                <a:cs typeface="Calibri" panose="020F0502020204030204" pitchFamily="34" charset="0"/>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700332"/>
          </a:xfrm>
        </p:spPr>
        <p:txBody>
          <a:bodyPr>
            <a:noAutofit/>
          </a:bodyPr>
          <a:lstStyle/>
          <a:p>
            <a:pPr marL="0" indent="0" defTabSz="950938">
              <a:lnSpc>
                <a:spcPct val="80000"/>
              </a:lnSpc>
              <a:spcBef>
                <a:spcPts val="0"/>
              </a:spcBef>
              <a:buNone/>
              <a:defRPr/>
            </a:pPr>
            <a:r>
              <a:rPr lang="en-US" dirty="0">
                <a:solidFill>
                  <a:prstClr val="black"/>
                </a:solidFill>
                <a:latin typeface="Calibri" panose="020F0502020204030204" pitchFamily="34" charset="0"/>
                <a:cs typeface="Calibri" panose="020F0502020204030204" pitchFamily="34" charset="0"/>
              </a:rPr>
              <a:t>What position in your program is responsible for identifying and tracking residency outcomes?</a:t>
            </a:r>
          </a:p>
          <a:p>
            <a:pPr marL="0" indent="0" defTabSz="950938">
              <a:lnSpc>
                <a:spcPct val="80000"/>
              </a:lnSpc>
              <a:spcBef>
                <a:spcPts val="0"/>
              </a:spcBef>
              <a:buNone/>
              <a:defRPr/>
            </a:pPr>
            <a:endParaRPr lang="en-US" dirty="0">
              <a:solidFill>
                <a:prstClr val="black"/>
              </a:solidFill>
              <a:latin typeface="Calibri" panose="020F0502020204030204" pitchFamily="34" charset="0"/>
              <a:cs typeface="Calibri" panose="020F0502020204030204" pitchFamily="34" charset="0"/>
            </a:endParaRP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Program Director</a:t>
            </a: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Associate Program Director</a:t>
            </a: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Program Administrator</a:t>
            </a: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PEC Member (s)</a:t>
            </a: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Another Core Faculty Member</a:t>
            </a: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DIO</a:t>
            </a:r>
          </a:p>
          <a:p>
            <a:pPr marL="742950" indent="-742950" defTabSz="950938">
              <a:lnSpc>
                <a:spcPct val="80000"/>
              </a:lnSpc>
              <a:spcBef>
                <a:spcPts val="0"/>
              </a:spcBef>
              <a:buAutoNum type="alphaUcPeriod"/>
              <a:defRPr/>
            </a:pPr>
            <a:r>
              <a:rPr lang="en-US" dirty="0">
                <a:solidFill>
                  <a:prstClr val="black"/>
                </a:solidFill>
                <a:latin typeface="Calibri" panose="020F0502020204030204" pitchFamily="34" charset="0"/>
                <a:cs typeface="Calibri" panose="020F0502020204030204" pitchFamily="34" charset="0"/>
              </a:rPr>
              <a:t>Other</a:t>
            </a: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7</a:t>
            </a:fld>
            <a:endParaRPr lang="en-US" dirty="0">
              <a:solidFill>
                <a:prstClr val="white"/>
              </a:solidFill>
              <a:latin typeface="Arial"/>
            </a:endParaRPr>
          </a:p>
        </p:txBody>
      </p:sp>
    </p:spTree>
    <p:extLst>
      <p:ext uri="{BB962C8B-B14F-4D97-AF65-F5344CB8AC3E}">
        <p14:creationId xmlns:p14="http://schemas.microsoft.com/office/powerpoint/2010/main" val="100051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defTabSz="950938">
              <a:lnSpc>
                <a:spcPct val="80000"/>
              </a:lnSpc>
              <a:spcBef>
                <a:spcPts val="0"/>
              </a:spcBef>
              <a:defRPr/>
            </a:pPr>
            <a:r>
              <a:rPr lang="en-US" sz="4500" b="0" dirty="0">
                <a:solidFill>
                  <a:prstClr val="black"/>
                </a:solidFill>
              </a:rPr>
              <a:t>Poll Question:</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998615" y="1945459"/>
            <a:ext cx="10390564" cy="3972456"/>
          </a:xfrm>
        </p:spPr>
        <p:txBody>
          <a:bodyPr>
            <a:noAutofit/>
          </a:bodyPr>
          <a:lstStyle/>
          <a:p>
            <a:pPr marL="0" indent="0" defTabSz="950938">
              <a:lnSpc>
                <a:spcPct val="80000"/>
              </a:lnSpc>
              <a:spcBef>
                <a:spcPts val="0"/>
              </a:spcBef>
              <a:buNone/>
              <a:defRPr/>
            </a:pPr>
            <a:r>
              <a:rPr lang="en-US" dirty="0">
                <a:solidFill>
                  <a:prstClr val="black"/>
                </a:solidFill>
              </a:rPr>
              <a:t>What is your level of interest and experience in using residency outcome data for program advocacy and improvement work ?</a:t>
            </a:r>
          </a:p>
          <a:p>
            <a:pPr marL="0" indent="0" defTabSz="950938">
              <a:lnSpc>
                <a:spcPct val="80000"/>
              </a:lnSpc>
              <a:spcBef>
                <a:spcPts val="0"/>
              </a:spcBef>
              <a:buNone/>
              <a:defRPr/>
            </a:pPr>
            <a:endParaRPr lang="en-US" dirty="0">
              <a:solidFill>
                <a:prstClr val="black"/>
              </a:solidFill>
            </a:endParaRPr>
          </a:p>
          <a:p>
            <a:pPr marL="0" indent="0" defTabSz="950938">
              <a:lnSpc>
                <a:spcPct val="80000"/>
              </a:lnSpc>
              <a:spcBef>
                <a:spcPts val="0"/>
              </a:spcBef>
              <a:buNone/>
              <a:defRPr/>
            </a:pPr>
            <a:endParaRPr lang="en-US" dirty="0">
              <a:solidFill>
                <a:prstClr val="black"/>
              </a:solidFill>
            </a:endParaRPr>
          </a:p>
          <a:p>
            <a:pPr marL="514350" indent="-514350" defTabSz="950938">
              <a:lnSpc>
                <a:spcPct val="80000"/>
              </a:lnSpc>
              <a:spcBef>
                <a:spcPts val="0"/>
              </a:spcBef>
              <a:buAutoNum type="alphaUcPeriod"/>
              <a:defRPr/>
            </a:pPr>
            <a:r>
              <a:rPr lang="en-US" dirty="0">
                <a:solidFill>
                  <a:prstClr val="black"/>
                </a:solidFill>
              </a:rPr>
              <a:t>High -- with limited experience</a:t>
            </a:r>
          </a:p>
          <a:p>
            <a:pPr marL="514350" indent="-514350" defTabSz="950938">
              <a:lnSpc>
                <a:spcPct val="80000"/>
              </a:lnSpc>
              <a:spcBef>
                <a:spcPts val="0"/>
              </a:spcBef>
              <a:buAutoNum type="alphaUcPeriod"/>
              <a:defRPr/>
            </a:pPr>
            <a:r>
              <a:rPr lang="en-US" dirty="0">
                <a:solidFill>
                  <a:prstClr val="black"/>
                </a:solidFill>
              </a:rPr>
              <a:t>High -- with moderate experience</a:t>
            </a:r>
          </a:p>
          <a:p>
            <a:pPr marL="514350" indent="-514350" defTabSz="950938">
              <a:lnSpc>
                <a:spcPct val="80000"/>
              </a:lnSpc>
              <a:spcBef>
                <a:spcPts val="0"/>
              </a:spcBef>
              <a:buAutoNum type="alphaUcPeriod"/>
              <a:defRPr/>
            </a:pPr>
            <a:r>
              <a:rPr lang="en-US" dirty="0">
                <a:solidFill>
                  <a:prstClr val="black"/>
                </a:solidFill>
              </a:rPr>
              <a:t>High -- with a lot of experience</a:t>
            </a:r>
          </a:p>
          <a:p>
            <a:pPr marL="514350" indent="-514350" defTabSz="950938">
              <a:lnSpc>
                <a:spcPct val="80000"/>
              </a:lnSpc>
              <a:spcBef>
                <a:spcPts val="0"/>
              </a:spcBef>
              <a:buAutoNum type="alphaUcPeriod"/>
              <a:defRPr/>
            </a:pPr>
            <a:r>
              <a:rPr lang="en-US" dirty="0">
                <a:solidFill>
                  <a:prstClr val="black"/>
                </a:solidFill>
              </a:rPr>
              <a:t>Somewhat interested – limited experience</a:t>
            </a:r>
          </a:p>
          <a:p>
            <a:pPr marL="514350" indent="-514350" defTabSz="950938">
              <a:lnSpc>
                <a:spcPct val="80000"/>
              </a:lnSpc>
              <a:spcBef>
                <a:spcPts val="0"/>
              </a:spcBef>
              <a:buAutoNum type="alphaUcPeriod"/>
              <a:defRPr/>
            </a:pPr>
            <a:r>
              <a:rPr lang="en-US" dirty="0">
                <a:solidFill>
                  <a:prstClr val="black"/>
                </a:solidFill>
              </a:rPr>
              <a:t>Somewhat interested – moderate experience</a:t>
            </a:r>
          </a:p>
          <a:p>
            <a:pPr marL="514350" indent="-514350" defTabSz="950938">
              <a:lnSpc>
                <a:spcPct val="80000"/>
              </a:lnSpc>
              <a:spcBef>
                <a:spcPts val="0"/>
              </a:spcBef>
              <a:buAutoNum type="alphaUcPeriod"/>
              <a:defRPr/>
            </a:pPr>
            <a:r>
              <a:rPr lang="en-US" dirty="0">
                <a:solidFill>
                  <a:prstClr val="black"/>
                </a:solidFill>
              </a:rPr>
              <a:t>Not at all interested – moderate experience</a:t>
            </a:r>
          </a:p>
          <a:p>
            <a:pPr marL="514350" indent="-514350" defTabSz="950938">
              <a:lnSpc>
                <a:spcPct val="80000"/>
              </a:lnSpc>
              <a:spcBef>
                <a:spcPts val="0"/>
              </a:spcBef>
              <a:buAutoNum type="alphaUcPeriod"/>
              <a:defRPr/>
            </a:pPr>
            <a:r>
              <a:rPr lang="en-US" dirty="0">
                <a:solidFill>
                  <a:prstClr val="black"/>
                </a:solidFill>
              </a:rPr>
              <a:t>Not at all interested- limited experience</a:t>
            </a:r>
          </a:p>
          <a:p>
            <a:pPr marL="514350" indent="-514350" defTabSz="950938">
              <a:lnSpc>
                <a:spcPct val="80000"/>
              </a:lnSpc>
              <a:spcBef>
                <a:spcPts val="0"/>
              </a:spcBef>
              <a:buAutoNum type="alphaUcPeriod"/>
              <a:defRPr/>
            </a:pPr>
            <a:endParaRPr lang="en-US" dirty="0">
              <a:solidFill>
                <a:prstClr val="black"/>
              </a:solidFill>
            </a:endParaRPr>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pPr defTabSz="914363"/>
            <a:fld id="{AC38F574-C4C0-48B1-B81D-85833E98F04F}" type="slidenum">
              <a:rPr lang="en-US">
                <a:solidFill>
                  <a:prstClr val="white"/>
                </a:solidFill>
                <a:latin typeface="Arial"/>
              </a:rPr>
              <a:pPr defTabSz="914363"/>
              <a:t>8</a:t>
            </a:fld>
            <a:endParaRPr lang="en-US" dirty="0">
              <a:solidFill>
                <a:prstClr val="white"/>
              </a:solidFill>
              <a:latin typeface="Arial"/>
            </a:endParaRPr>
          </a:p>
        </p:txBody>
      </p:sp>
    </p:spTree>
    <p:extLst>
      <p:ext uri="{BB962C8B-B14F-4D97-AF65-F5344CB8AC3E}">
        <p14:creationId xmlns:p14="http://schemas.microsoft.com/office/powerpoint/2010/main" val="108136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CC5E-DD7A-EB9F-E2EE-7A2FDA54944A}"/>
              </a:ext>
            </a:extLst>
          </p:cNvPr>
          <p:cNvSpPr>
            <a:spLocks noGrp="1"/>
          </p:cNvSpPr>
          <p:nvPr>
            <p:ph type="title"/>
          </p:nvPr>
        </p:nvSpPr>
        <p:spPr/>
        <p:txBody>
          <a:bodyPr/>
          <a:lstStyle/>
          <a:p>
            <a:pPr algn="ctr"/>
            <a:r>
              <a:rPr lang="en-US" dirty="0"/>
              <a:t>Proposed initial outcomes </a:t>
            </a:r>
            <a:br>
              <a:rPr lang="en-US" dirty="0"/>
            </a:br>
            <a:r>
              <a:rPr lang="en-US" dirty="0"/>
              <a:t>to measure for SOAR</a:t>
            </a:r>
          </a:p>
        </p:txBody>
      </p:sp>
      <p:sp>
        <p:nvSpPr>
          <p:cNvPr id="3" name="Content Placeholder 2">
            <a:extLst>
              <a:ext uri="{FF2B5EF4-FFF2-40B4-BE49-F238E27FC236}">
                <a16:creationId xmlns:a16="http://schemas.microsoft.com/office/drawing/2014/main" id="{48AC5D5B-3157-4077-1625-509A704404B9}"/>
              </a:ext>
            </a:extLst>
          </p:cNvPr>
          <p:cNvSpPr>
            <a:spLocks noGrp="1"/>
          </p:cNvSpPr>
          <p:nvPr>
            <p:ph idx="1"/>
          </p:nvPr>
        </p:nvSpPr>
        <p:spPr/>
        <p:txBody>
          <a:bodyPr>
            <a:normAutofit/>
          </a:bodyPr>
          <a:lstStyle/>
          <a:p>
            <a:pPr marL="514350" indent="-514350">
              <a:buFont typeface="+mj-lt"/>
              <a:buAutoNum type="arabicPeriod"/>
            </a:pPr>
            <a:r>
              <a:rPr lang="en-US" sz="3600" dirty="0"/>
              <a:t>Pregnancy care</a:t>
            </a:r>
          </a:p>
          <a:p>
            <a:pPr marL="514350" indent="-514350">
              <a:buFont typeface="+mj-lt"/>
              <a:buAutoNum type="arabicPeriod"/>
            </a:pPr>
            <a:r>
              <a:rPr lang="en-US" sz="3600" dirty="0"/>
              <a:t>Behavioral health, including treatment of substance use disorder</a:t>
            </a:r>
          </a:p>
          <a:p>
            <a:pPr marL="514350" indent="-514350">
              <a:buFont typeface="+mj-lt"/>
              <a:buAutoNum type="arabicPeriod"/>
            </a:pPr>
            <a:r>
              <a:rPr lang="en-US" sz="3600" dirty="0"/>
              <a:t>Care of adolescents</a:t>
            </a:r>
          </a:p>
          <a:p>
            <a:pPr marL="514350" indent="-514350">
              <a:buFont typeface="+mj-lt"/>
              <a:buAutoNum type="arabicPeriod"/>
            </a:pPr>
            <a:r>
              <a:rPr lang="en-US" sz="3600" dirty="0"/>
              <a:t>Care of vulnerable populations</a:t>
            </a:r>
          </a:p>
        </p:txBody>
      </p:sp>
    </p:spTree>
    <p:extLst>
      <p:ext uri="{BB962C8B-B14F-4D97-AF65-F5344CB8AC3E}">
        <p14:creationId xmlns:p14="http://schemas.microsoft.com/office/powerpoint/2010/main" val="401443564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B2F9A16E7B0B4D8BCADD9620B6E77F" ma:contentTypeVersion="11" ma:contentTypeDescription="Create a new document." ma:contentTypeScope="" ma:versionID="5a954df2271a6b442233fd8f2d36fcec">
  <xsd:schema xmlns:xsd="http://www.w3.org/2001/XMLSchema" xmlns:xs="http://www.w3.org/2001/XMLSchema" xmlns:p="http://schemas.microsoft.com/office/2006/metadata/properties" xmlns:ns2="5ca98243-5610-4a1e-8259-fefb7bfe92a9" xmlns:ns3="005f54ac-7275-409e-975d-99816636ae6a" targetNamespace="http://schemas.microsoft.com/office/2006/metadata/properties" ma:root="true" ma:fieldsID="2dafe037dffa9acd5ca0e2695b4ee65b" ns2:_="" ns3:_="">
    <xsd:import namespace="5ca98243-5610-4a1e-8259-fefb7bfe92a9"/>
    <xsd:import namespace="005f54ac-7275-409e-975d-99816636ae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98243-5610-4a1e-8259-fefb7bfe9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5f54ac-7275-409e-975d-99816636ae6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9FB271-BBE5-4104-A29C-0E87D38EFBEE}">
  <ds:schemaRefs>
    <ds:schemaRef ds:uri="http://schemas.microsoft.com/sharepoint/v3/contenttype/forms"/>
  </ds:schemaRefs>
</ds:datastoreItem>
</file>

<file path=customXml/itemProps2.xml><?xml version="1.0" encoding="utf-8"?>
<ds:datastoreItem xmlns:ds="http://schemas.openxmlformats.org/officeDocument/2006/customXml" ds:itemID="{BF8D9344-CE7E-48F2-BBCB-8C11EDBB5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a98243-5610-4a1e-8259-fefb7bfe92a9"/>
    <ds:schemaRef ds:uri="005f54ac-7275-409e-975d-99816636a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16A401-5582-4BBE-9431-ED2BB8A192A9}">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1c063a29-87db-4907-9db2-f048ff797aaf}" enabled="1" method="Privileged" siteId="{7dd12bd6-325a-411f-8fed-b8004b6f2a52}" removed="0"/>
</clbl:labelList>
</file>

<file path=docProps/app.xml><?xml version="1.0" encoding="utf-8"?>
<Properties xmlns="http://schemas.openxmlformats.org/officeDocument/2006/extended-properties" xmlns:vt="http://schemas.openxmlformats.org/officeDocument/2006/docPropsVTypes">
  <TotalTime>3680</TotalTime>
  <Words>2782</Words>
  <Application>Microsoft Office PowerPoint</Application>
  <PresentationFormat>Widescreen</PresentationFormat>
  <Paragraphs>482</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Symbol</vt:lpstr>
      <vt:lpstr>Times New Roman</vt:lpstr>
      <vt:lpstr>Wingdings</vt:lpstr>
      <vt:lpstr>Office Theme</vt:lpstr>
      <vt:lpstr>Strengthening Outcomes &amp; Assessment in Residency </vt:lpstr>
      <vt:lpstr>Objectives</vt:lpstr>
      <vt:lpstr>Agenda</vt:lpstr>
      <vt:lpstr>The ultimate outcome of graduate medical education is excellence in resident education and patient care</vt:lpstr>
      <vt:lpstr>What is SOAR?</vt:lpstr>
      <vt:lpstr>Early Advice in 2022 and 2023</vt:lpstr>
      <vt:lpstr>Poll Question:</vt:lpstr>
      <vt:lpstr>Poll Question:</vt:lpstr>
      <vt:lpstr>Proposed initial outcomes  to measure for SOAR</vt:lpstr>
      <vt:lpstr>CERA ABFM National Family Medicine Residency Outcomes Project (FMROP)  Wendy B. Barr, MD, MPH, MSCE Lars Peterson, MD, PhD</vt:lpstr>
      <vt:lpstr>Project Goals</vt:lpstr>
      <vt:lpstr>Study Design – Prospective Cohort Study of  Family Physicians who Completed Residency in 2018</vt:lpstr>
      <vt:lpstr>Study Design – Survey Instruments</vt:lpstr>
      <vt:lpstr>Study Flowchart</vt:lpstr>
      <vt:lpstr>Research Objectives</vt:lpstr>
      <vt:lpstr>Characteristics of 2018 Family Medicine Graduates Included in FM-ROP Cohort</vt:lpstr>
      <vt:lpstr>FM-ROP Cohort Program Demographics  (N=779, representing 211 programs)</vt:lpstr>
      <vt:lpstr>Preliminary Results</vt:lpstr>
      <vt:lpstr>Care of Children</vt:lpstr>
      <vt:lpstr>Poll Question:</vt:lpstr>
      <vt:lpstr>Which residency process is associated with graduates being more likely to practice outpatient pediatrics?</vt:lpstr>
      <vt:lpstr>Pregnancy Care</vt:lpstr>
      <vt:lpstr>Poll Question:</vt:lpstr>
      <vt:lpstr>Which residency process is associated with graduates being more likely to be delivering babies?</vt:lpstr>
      <vt:lpstr>Which residency process is associated with graduates being more likely to be delivering babies?</vt:lpstr>
      <vt:lpstr>Study Implications</vt:lpstr>
      <vt:lpstr>Each FMP site must involve all members of the practice in ongoing performance improvement and must demonstrate use of outcomes in improving clinical quality, patient satisfaction, patient safety and financial performance.</vt:lpstr>
      <vt:lpstr>Why? Program Evaluation Committee</vt:lpstr>
      <vt:lpstr>Next Steps:  Aspirational FM GME Process and Outcomes Data</vt:lpstr>
      <vt:lpstr>Focused Table Discussion: Conversation Café Session</vt:lpstr>
      <vt:lpstr>Introduce yourselves &amp; describe one outcome of your program of which you are proud. [Brag Session]</vt:lpstr>
      <vt:lpstr>How do you differentiate an an outcome of residency versus a process in residency? How are they used for improvement work?</vt:lpstr>
      <vt:lpstr>What outcomes should the community of family medicine assess? What processes should the community of family medicine assess along the way to those outcomes?</vt:lpstr>
      <vt:lpstr>When you go home, what outcomes are you going to study within your Program Evaluation Committee &amp;/or think about for your Annual Program Evaluation?</vt:lpstr>
      <vt:lpstr>Poll Question:</vt:lpstr>
      <vt:lpstr>Poll Question:</vt:lpstr>
      <vt:lpstr>Poll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Heins</dc:creator>
  <cp:lastModifiedBy>Jay Fetter</cp:lastModifiedBy>
  <cp:revision>91</cp:revision>
  <dcterms:created xsi:type="dcterms:W3CDTF">2020-08-24T02:25:21Z</dcterms:created>
  <dcterms:modified xsi:type="dcterms:W3CDTF">2025-03-20T14:29:44Z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0x010100FDB2F9A16E7B0B4D8BCADD9620B6E77F</vt:lpwstr>
  </property>
  <property fmtid="{D5CDD505-2E9C-101B-9397-08002B2CF9AE}" pid="3" name="MSIP_Label_1c063a29-87db-4907-9db2-f048ff797aaf_Enabled">
    <vt:lpwstr>true</vt:lpwstr>
  </property>
  <property fmtid="{D5CDD505-2E9C-101B-9397-08002B2CF9AE}" pid="4" name="MSIP_Label_1c063a29-87db-4907-9db2-f048ff797aaf_SetDate">
    <vt:lpwstr>2023-02-02T20:10:58Z</vt:lpwstr>
  </property>
  <property fmtid="{D5CDD505-2E9C-101B-9397-08002B2CF9AE}" pid="5" name="MSIP_Label_1c063a29-87db-4907-9db2-f048ff797aaf_Method">
    <vt:lpwstr>Privileged</vt:lpwstr>
  </property>
  <property fmtid="{D5CDD505-2E9C-101B-9397-08002B2CF9AE}" pid="6" name="MSIP_Label_1c063a29-87db-4907-9db2-f048ff797aaf_Name">
    <vt:lpwstr>Normal</vt:lpwstr>
  </property>
  <property fmtid="{D5CDD505-2E9C-101B-9397-08002B2CF9AE}" pid="7" name="MSIP_Label_1c063a29-87db-4907-9db2-f048ff797aaf_SiteId">
    <vt:lpwstr>7dd12bd6-325a-411f-8fed-b8004b6f2a52</vt:lpwstr>
  </property>
  <property fmtid="{D5CDD505-2E9C-101B-9397-08002B2CF9AE}" pid="8" name="MSIP_Label_1c063a29-87db-4907-9db2-f048ff797aaf_ActionId">
    <vt:lpwstr>4bcf8100-b288-41ac-96bb-c81ff6d31fca</vt:lpwstr>
  </property>
  <property fmtid="{D5CDD505-2E9C-101B-9397-08002B2CF9AE}" pid="9" name="MSIP_Label_1c063a29-87db-4907-9db2-f048ff797aaf_ContentBits">
    <vt:lpwstr>0</vt:lpwstr>
  </property>
</Properties>
</file>