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675" r:id="rId3"/>
    <p:sldId id="260" r:id="rId4"/>
    <p:sldId id="676" r:id="rId5"/>
    <p:sldId id="262" r:id="rId6"/>
    <p:sldId id="259" r:id="rId7"/>
    <p:sldId id="677" r:id="rId8"/>
    <p:sldId id="678" r:id="rId9"/>
    <p:sldId id="679" r:id="rId10"/>
    <p:sldId id="258" r:id="rId11"/>
    <p:sldId id="266" r:id="rId12"/>
    <p:sldId id="268" r:id="rId13"/>
    <p:sldId id="267" r:id="rId14"/>
    <p:sldId id="662" r:id="rId15"/>
    <p:sldId id="269" r:id="rId16"/>
    <p:sldId id="270" r:id="rId17"/>
    <p:sldId id="272" r:id="rId18"/>
    <p:sldId id="271" r:id="rId19"/>
    <p:sldId id="299" r:id="rId20"/>
    <p:sldId id="282" r:id="rId21"/>
    <p:sldId id="290" r:id="rId22"/>
    <p:sldId id="291" r:id="rId23"/>
    <p:sldId id="300" r:id="rId24"/>
    <p:sldId id="301" r:id="rId25"/>
    <p:sldId id="304" r:id="rId26"/>
    <p:sldId id="302" r:id="rId27"/>
    <p:sldId id="303" r:id="rId28"/>
    <p:sldId id="305" r:id="rId29"/>
    <p:sldId id="306" r:id="rId30"/>
    <p:sldId id="308" r:id="rId31"/>
    <p:sldId id="289" r:id="rId32"/>
    <p:sldId id="680" r:id="rId33"/>
    <p:sldId id="681" r:id="rId34"/>
    <p:sldId id="651" r:id="rId35"/>
    <p:sldId id="68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19D"/>
    <a:srgbClr val="990033"/>
    <a:srgbClr val="57A0B1"/>
    <a:srgbClr val="0F98D5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85" autoAdjust="0"/>
  </p:normalViewPr>
  <p:slideViewPr>
    <p:cSldViewPr snapToGrid="0">
      <p:cViewPr varScale="1">
        <p:scale>
          <a:sx n="75" d="100"/>
          <a:sy n="75" d="100"/>
        </p:scale>
        <p:origin x="77" y="2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Fetter" userId="c79782f2-49d8-448e-9b6e-4b32863c535d" providerId="ADAL" clId="{BD0EE656-F67C-4EC0-BBFA-B99DEF2263B6}"/>
    <pc:docChg chg="modSld">
      <pc:chgData name="Jay Fetter" userId="c79782f2-49d8-448e-9b6e-4b32863c535d" providerId="ADAL" clId="{BD0EE656-F67C-4EC0-BBFA-B99DEF2263B6}" dt="2025-03-20T14:32:19.359" v="31" actId="20577"/>
      <pc:docMkLst>
        <pc:docMk/>
      </pc:docMkLst>
      <pc:sldChg chg="modSp mod">
        <pc:chgData name="Jay Fetter" userId="c79782f2-49d8-448e-9b6e-4b32863c535d" providerId="ADAL" clId="{BD0EE656-F67C-4EC0-BBFA-B99DEF2263B6}" dt="2025-03-20T14:31:39.156" v="28" actId="20577"/>
        <pc:sldMkLst>
          <pc:docMk/>
          <pc:sldMk cId="3291905832" sldId="259"/>
        </pc:sldMkLst>
        <pc:spChg chg="mod">
          <ac:chgData name="Jay Fetter" userId="c79782f2-49d8-448e-9b6e-4b32863c535d" providerId="ADAL" clId="{BD0EE656-F67C-4EC0-BBFA-B99DEF2263B6}" dt="2025-03-20T14:31:39.156" v="28" actId="20577"/>
          <ac:spMkLst>
            <pc:docMk/>
            <pc:sldMk cId="3291905832" sldId="259"/>
            <ac:spMk id="2" creationId="{5151A338-F705-EC95-EF29-5BB7E56F9836}"/>
          </ac:spMkLst>
        </pc:spChg>
      </pc:sldChg>
      <pc:sldChg chg="modSp mod">
        <pc:chgData name="Jay Fetter" userId="c79782f2-49d8-448e-9b6e-4b32863c535d" providerId="ADAL" clId="{BD0EE656-F67C-4EC0-BBFA-B99DEF2263B6}" dt="2025-03-20T14:32:19.359" v="31" actId="20577"/>
        <pc:sldMkLst>
          <pc:docMk/>
          <pc:sldMk cId="1156130549" sldId="299"/>
        </pc:sldMkLst>
        <pc:spChg chg="mod">
          <ac:chgData name="Jay Fetter" userId="c79782f2-49d8-448e-9b6e-4b32863c535d" providerId="ADAL" clId="{BD0EE656-F67C-4EC0-BBFA-B99DEF2263B6}" dt="2025-03-20T14:32:19.359" v="31" actId="20577"/>
          <ac:spMkLst>
            <pc:docMk/>
            <pc:sldMk cId="1156130549" sldId="299"/>
            <ac:spMk id="2" creationId="{992F7042-482C-72E4-3F51-83ED38CDCF7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6A8B5-6341-46F6-BFED-4E9BF1A4022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0EDD139-3E61-4521-9F16-0E532BF8289D}">
      <dgm:prSet phldrT="[Text]"/>
      <dgm:spPr/>
      <dgm:t>
        <a:bodyPr/>
        <a:lstStyle/>
        <a:p>
          <a:r>
            <a:rPr lang="en-US" dirty="0"/>
            <a:t>Family Physician</a:t>
          </a:r>
        </a:p>
      </dgm:t>
    </dgm:pt>
    <dgm:pt modelId="{4D245D8C-2BE4-43BF-8CEE-A80DA0CB0579}" type="parTrans" cxnId="{47E0B883-D44D-476A-841E-B51DC586E2B9}">
      <dgm:prSet/>
      <dgm:spPr/>
      <dgm:t>
        <a:bodyPr/>
        <a:lstStyle/>
        <a:p>
          <a:endParaRPr lang="en-US"/>
        </a:p>
      </dgm:t>
    </dgm:pt>
    <dgm:pt modelId="{8A05FFC7-18B6-459E-A93E-636F3C6123A6}" type="sibTrans" cxnId="{47E0B883-D44D-476A-841E-B51DC586E2B9}">
      <dgm:prSet/>
      <dgm:spPr/>
      <dgm:t>
        <a:bodyPr/>
        <a:lstStyle/>
        <a:p>
          <a:endParaRPr lang="en-US"/>
        </a:p>
      </dgm:t>
    </dgm:pt>
    <dgm:pt modelId="{7C1F1ED4-F3E9-44EF-BC6F-C15A3AC94297}">
      <dgm:prSet phldrT="[Text]"/>
      <dgm:spPr/>
      <dgm:t>
        <a:bodyPr/>
        <a:lstStyle/>
        <a:p>
          <a:r>
            <a:rPr lang="en-US" dirty="0"/>
            <a:t>Healthcare System</a:t>
          </a:r>
        </a:p>
      </dgm:t>
    </dgm:pt>
    <dgm:pt modelId="{8C1D8361-BF86-418D-B537-47643BC406AD}" type="parTrans" cxnId="{E5B65DE6-8212-4AEC-8576-83B119ADB7D4}">
      <dgm:prSet/>
      <dgm:spPr/>
      <dgm:t>
        <a:bodyPr/>
        <a:lstStyle/>
        <a:p>
          <a:endParaRPr lang="en-US"/>
        </a:p>
      </dgm:t>
    </dgm:pt>
    <dgm:pt modelId="{3E7E02CC-E142-4021-9174-7C1AC9DD9FB0}" type="sibTrans" cxnId="{E5B65DE6-8212-4AEC-8576-83B119ADB7D4}">
      <dgm:prSet/>
      <dgm:spPr/>
      <dgm:t>
        <a:bodyPr/>
        <a:lstStyle/>
        <a:p>
          <a:endParaRPr lang="en-US"/>
        </a:p>
      </dgm:t>
    </dgm:pt>
    <dgm:pt modelId="{9FA3870C-BAF4-42E0-8DA9-C1E10D88DDF4}">
      <dgm:prSet phldrT="[Text]" custT="1"/>
      <dgm:spPr/>
      <dgm:t>
        <a:bodyPr/>
        <a:lstStyle/>
        <a:p>
          <a:r>
            <a:rPr lang="en-US" sz="3600" b="1" dirty="0">
              <a:solidFill>
                <a:schemeClr val="tx1">
                  <a:lumMod val="95000"/>
                  <a:lumOff val="5000"/>
                </a:schemeClr>
              </a:solidFill>
            </a:rPr>
            <a:t>Training</a:t>
          </a:r>
        </a:p>
      </dgm:t>
    </dgm:pt>
    <dgm:pt modelId="{357CCCB3-F6D7-4B01-92CE-4729311B5136}" type="parTrans" cxnId="{90F23918-6E26-4CFA-AA23-EB48D01A3EAB}">
      <dgm:prSet/>
      <dgm:spPr/>
      <dgm:t>
        <a:bodyPr/>
        <a:lstStyle/>
        <a:p>
          <a:endParaRPr lang="en-US"/>
        </a:p>
      </dgm:t>
    </dgm:pt>
    <dgm:pt modelId="{1E2D4240-85F6-48B5-B092-835B7F322789}" type="sibTrans" cxnId="{90F23918-6E26-4CFA-AA23-EB48D01A3EAB}">
      <dgm:prSet/>
      <dgm:spPr/>
      <dgm:t>
        <a:bodyPr/>
        <a:lstStyle/>
        <a:p>
          <a:endParaRPr lang="en-US"/>
        </a:p>
      </dgm:t>
    </dgm:pt>
    <dgm:pt modelId="{E7502E1C-9EE5-4BA0-A33C-A9DE81F85928}">
      <dgm:prSet phldrT="[Text]"/>
      <dgm:spPr/>
      <dgm:t>
        <a:bodyPr/>
        <a:lstStyle/>
        <a:p>
          <a:r>
            <a:rPr lang="en-US" dirty="0"/>
            <a:t>Payment Models</a:t>
          </a:r>
        </a:p>
      </dgm:t>
    </dgm:pt>
    <dgm:pt modelId="{A385C1D4-2F04-41B2-8A75-B0F1AF9301D1}" type="parTrans" cxnId="{92FC7C15-E857-4DF8-837A-B0B32C7B5A2C}">
      <dgm:prSet/>
      <dgm:spPr/>
      <dgm:t>
        <a:bodyPr/>
        <a:lstStyle/>
        <a:p>
          <a:endParaRPr lang="en-US"/>
        </a:p>
      </dgm:t>
    </dgm:pt>
    <dgm:pt modelId="{4CA8E36B-9003-4011-A84A-84F64368CE0B}" type="sibTrans" cxnId="{92FC7C15-E857-4DF8-837A-B0B32C7B5A2C}">
      <dgm:prSet/>
      <dgm:spPr/>
      <dgm:t>
        <a:bodyPr/>
        <a:lstStyle/>
        <a:p>
          <a:endParaRPr lang="en-US"/>
        </a:p>
      </dgm:t>
    </dgm:pt>
    <dgm:pt modelId="{F4025F5A-337C-4366-9D52-CF0BFE1A9235}">
      <dgm:prSet phldrT="[Text]"/>
      <dgm:spPr/>
      <dgm:t>
        <a:bodyPr/>
        <a:lstStyle/>
        <a:p>
          <a:r>
            <a:rPr lang="en-US" dirty="0"/>
            <a:t>Personal Preferences</a:t>
          </a:r>
        </a:p>
      </dgm:t>
    </dgm:pt>
    <dgm:pt modelId="{DA1C0A45-47C2-4C18-B75B-5F5E28A9BEBC}" type="parTrans" cxnId="{ED5FDC45-AFAF-4015-9DFC-55179C2B3AEE}">
      <dgm:prSet/>
      <dgm:spPr/>
      <dgm:t>
        <a:bodyPr/>
        <a:lstStyle/>
        <a:p>
          <a:endParaRPr lang="en-US"/>
        </a:p>
      </dgm:t>
    </dgm:pt>
    <dgm:pt modelId="{524BAFCD-F129-4CB8-B385-D2EA25AC8195}" type="sibTrans" cxnId="{ED5FDC45-AFAF-4015-9DFC-55179C2B3AEE}">
      <dgm:prSet/>
      <dgm:spPr/>
      <dgm:t>
        <a:bodyPr/>
        <a:lstStyle/>
        <a:p>
          <a:endParaRPr lang="en-US"/>
        </a:p>
      </dgm:t>
    </dgm:pt>
    <dgm:pt modelId="{9AE68C7C-8EC8-48DF-8AE4-96628FC3F9F1}" type="pres">
      <dgm:prSet presAssocID="{96E6A8B5-6341-46F6-BFED-4E9BF1A4022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2CF65D7-01EE-4565-8DF0-487074C21901}" type="pres">
      <dgm:prSet presAssocID="{E0EDD139-3E61-4521-9F16-0E532BF8289D}" presName="centerShape" presStyleLbl="node0" presStyleIdx="0" presStyleCnt="1"/>
      <dgm:spPr/>
    </dgm:pt>
    <dgm:pt modelId="{AA0F24FE-2AEC-450E-8C7B-1317BD7BC95E}" type="pres">
      <dgm:prSet presAssocID="{8C1D8361-BF86-418D-B537-47643BC406AD}" presName="parTrans" presStyleLbl="bgSibTrans2D1" presStyleIdx="0" presStyleCnt="4"/>
      <dgm:spPr/>
    </dgm:pt>
    <dgm:pt modelId="{AE5DFAFC-ED7E-404A-BC54-59917BD1A1DB}" type="pres">
      <dgm:prSet presAssocID="{7C1F1ED4-F3E9-44EF-BC6F-C15A3AC94297}" presName="node" presStyleLbl="node1" presStyleIdx="0" presStyleCnt="4">
        <dgm:presLayoutVars>
          <dgm:bulletEnabled val="1"/>
        </dgm:presLayoutVars>
      </dgm:prSet>
      <dgm:spPr/>
    </dgm:pt>
    <dgm:pt modelId="{03C9D509-9AC0-432C-9BF4-723BEE8212D3}" type="pres">
      <dgm:prSet presAssocID="{357CCCB3-F6D7-4B01-92CE-4729311B5136}" presName="parTrans" presStyleLbl="bgSibTrans2D1" presStyleIdx="1" presStyleCnt="4"/>
      <dgm:spPr/>
    </dgm:pt>
    <dgm:pt modelId="{3F93907E-7D0D-42C6-8D55-CF86FD26667B}" type="pres">
      <dgm:prSet presAssocID="{9FA3870C-BAF4-42E0-8DA9-C1E10D88DDF4}" presName="node" presStyleLbl="node1" presStyleIdx="1" presStyleCnt="4">
        <dgm:presLayoutVars>
          <dgm:bulletEnabled val="1"/>
        </dgm:presLayoutVars>
      </dgm:prSet>
      <dgm:spPr/>
    </dgm:pt>
    <dgm:pt modelId="{AA5D76F9-F30E-49CC-A67C-2D5D3D5AC662}" type="pres">
      <dgm:prSet presAssocID="{A385C1D4-2F04-41B2-8A75-B0F1AF9301D1}" presName="parTrans" presStyleLbl="bgSibTrans2D1" presStyleIdx="2" presStyleCnt="4"/>
      <dgm:spPr/>
    </dgm:pt>
    <dgm:pt modelId="{20E63146-6470-484D-A4A7-9EDCDE96F218}" type="pres">
      <dgm:prSet presAssocID="{E7502E1C-9EE5-4BA0-A33C-A9DE81F85928}" presName="node" presStyleLbl="node1" presStyleIdx="2" presStyleCnt="4">
        <dgm:presLayoutVars>
          <dgm:bulletEnabled val="1"/>
        </dgm:presLayoutVars>
      </dgm:prSet>
      <dgm:spPr/>
    </dgm:pt>
    <dgm:pt modelId="{2CC40FAC-631A-4D58-B41B-F2D36BABE146}" type="pres">
      <dgm:prSet presAssocID="{DA1C0A45-47C2-4C18-B75B-5F5E28A9BEBC}" presName="parTrans" presStyleLbl="bgSibTrans2D1" presStyleIdx="3" presStyleCnt="4"/>
      <dgm:spPr/>
    </dgm:pt>
    <dgm:pt modelId="{9070FCB3-6443-4903-9548-74362266C6C9}" type="pres">
      <dgm:prSet presAssocID="{F4025F5A-337C-4366-9D52-CF0BFE1A9235}" presName="node" presStyleLbl="node1" presStyleIdx="3" presStyleCnt="4">
        <dgm:presLayoutVars>
          <dgm:bulletEnabled val="1"/>
        </dgm:presLayoutVars>
      </dgm:prSet>
      <dgm:spPr/>
    </dgm:pt>
  </dgm:ptLst>
  <dgm:cxnLst>
    <dgm:cxn modelId="{770F5F01-B95E-4CB6-B61A-78F942711306}" type="presOf" srcId="{9FA3870C-BAF4-42E0-8DA9-C1E10D88DDF4}" destId="{3F93907E-7D0D-42C6-8D55-CF86FD26667B}" srcOrd="0" destOrd="0" presId="urn:microsoft.com/office/officeart/2005/8/layout/radial4"/>
    <dgm:cxn modelId="{2549EC01-62C9-4548-8B9E-6C6E0B698796}" type="presOf" srcId="{96E6A8B5-6341-46F6-BFED-4E9BF1A4022C}" destId="{9AE68C7C-8EC8-48DF-8AE4-96628FC3F9F1}" srcOrd="0" destOrd="0" presId="urn:microsoft.com/office/officeart/2005/8/layout/radial4"/>
    <dgm:cxn modelId="{92FC7C15-E857-4DF8-837A-B0B32C7B5A2C}" srcId="{E0EDD139-3E61-4521-9F16-0E532BF8289D}" destId="{E7502E1C-9EE5-4BA0-A33C-A9DE81F85928}" srcOrd="2" destOrd="0" parTransId="{A385C1D4-2F04-41B2-8A75-B0F1AF9301D1}" sibTransId="{4CA8E36B-9003-4011-A84A-84F64368CE0B}"/>
    <dgm:cxn modelId="{90F23918-6E26-4CFA-AA23-EB48D01A3EAB}" srcId="{E0EDD139-3E61-4521-9F16-0E532BF8289D}" destId="{9FA3870C-BAF4-42E0-8DA9-C1E10D88DDF4}" srcOrd="1" destOrd="0" parTransId="{357CCCB3-F6D7-4B01-92CE-4729311B5136}" sibTransId="{1E2D4240-85F6-48B5-B092-835B7F322789}"/>
    <dgm:cxn modelId="{A1334919-CCE8-43BD-9650-DA18477628C9}" type="presOf" srcId="{7C1F1ED4-F3E9-44EF-BC6F-C15A3AC94297}" destId="{AE5DFAFC-ED7E-404A-BC54-59917BD1A1DB}" srcOrd="0" destOrd="0" presId="urn:microsoft.com/office/officeart/2005/8/layout/radial4"/>
    <dgm:cxn modelId="{ED5FDC45-AFAF-4015-9DFC-55179C2B3AEE}" srcId="{E0EDD139-3E61-4521-9F16-0E532BF8289D}" destId="{F4025F5A-337C-4366-9D52-CF0BFE1A9235}" srcOrd="3" destOrd="0" parTransId="{DA1C0A45-47C2-4C18-B75B-5F5E28A9BEBC}" sibTransId="{524BAFCD-F129-4CB8-B385-D2EA25AC8195}"/>
    <dgm:cxn modelId="{3A99DB4B-EA62-476E-A68B-2CFD504A186C}" type="presOf" srcId="{F4025F5A-337C-4366-9D52-CF0BFE1A9235}" destId="{9070FCB3-6443-4903-9548-74362266C6C9}" srcOrd="0" destOrd="0" presId="urn:microsoft.com/office/officeart/2005/8/layout/radial4"/>
    <dgm:cxn modelId="{B79ECE75-054A-4A26-A137-00CD04C964D9}" type="presOf" srcId="{DA1C0A45-47C2-4C18-B75B-5F5E28A9BEBC}" destId="{2CC40FAC-631A-4D58-B41B-F2D36BABE146}" srcOrd="0" destOrd="0" presId="urn:microsoft.com/office/officeart/2005/8/layout/radial4"/>
    <dgm:cxn modelId="{47E0B883-D44D-476A-841E-B51DC586E2B9}" srcId="{96E6A8B5-6341-46F6-BFED-4E9BF1A4022C}" destId="{E0EDD139-3E61-4521-9F16-0E532BF8289D}" srcOrd="0" destOrd="0" parTransId="{4D245D8C-2BE4-43BF-8CEE-A80DA0CB0579}" sibTransId="{8A05FFC7-18B6-459E-A93E-636F3C6123A6}"/>
    <dgm:cxn modelId="{8531B399-2952-47C1-9DA7-BD28C83BDC94}" type="presOf" srcId="{E0EDD139-3E61-4521-9F16-0E532BF8289D}" destId="{72CF65D7-01EE-4565-8DF0-487074C21901}" srcOrd="0" destOrd="0" presId="urn:microsoft.com/office/officeart/2005/8/layout/radial4"/>
    <dgm:cxn modelId="{F475339A-3871-4B9C-B4C3-3570AC9396A1}" type="presOf" srcId="{8C1D8361-BF86-418D-B537-47643BC406AD}" destId="{AA0F24FE-2AEC-450E-8C7B-1317BD7BC95E}" srcOrd="0" destOrd="0" presId="urn:microsoft.com/office/officeart/2005/8/layout/radial4"/>
    <dgm:cxn modelId="{04A29A9B-684A-4671-B114-950E9A3F2138}" type="presOf" srcId="{A385C1D4-2F04-41B2-8A75-B0F1AF9301D1}" destId="{AA5D76F9-F30E-49CC-A67C-2D5D3D5AC662}" srcOrd="0" destOrd="0" presId="urn:microsoft.com/office/officeart/2005/8/layout/radial4"/>
    <dgm:cxn modelId="{6D8C9EA5-FD79-4145-ADD3-D9CE8B068327}" type="presOf" srcId="{357CCCB3-F6D7-4B01-92CE-4729311B5136}" destId="{03C9D509-9AC0-432C-9BF4-723BEE8212D3}" srcOrd="0" destOrd="0" presId="urn:microsoft.com/office/officeart/2005/8/layout/radial4"/>
    <dgm:cxn modelId="{596998D8-56FF-4831-BDD0-40C289E0EF4A}" type="presOf" srcId="{E7502E1C-9EE5-4BA0-A33C-A9DE81F85928}" destId="{20E63146-6470-484D-A4A7-9EDCDE96F218}" srcOrd="0" destOrd="0" presId="urn:microsoft.com/office/officeart/2005/8/layout/radial4"/>
    <dgm:cxn modelId="{E5B65DE6-8212-4AEC-8576-83B119ADB7D4}" srcId="{E0EDD139-3E61-4521-9F16-0E532BF8289D}" destId="{7C1F1ED4-F3E9-44EF-BC6F-C15A3AC94297}" srcOrd="0" destOrd="0" parTransId="{8C1D8361-BF86-418D-B537-47643BC406AD}" sibTransId="{3E7E02CC-E142-4021-9174-7C1AC9DD9FB0}"/>
    <dgm:cxn modelId="{FDE608A6-174D-45D8-B45F-26D5F93C5824}" type="presParOf" srcId="{9AE68C7C-8EC8-48DF-8AE4-96628FC3F9F1}" destId="{72CF65D7-01EE-4565-8DF0-487074C21901}" srcOrd="0" destOrd="0" presId="urn:microsoft.com/office/officeart/2005/8/layout/radial4"/>
    <dgm:cxn modelId="{4657F97D-5B3E-441B-8997-69615D971C0F}" type="presParOf" srcId="{9AE68C7C-8EC8-48DF-8AE4-96628FC3F9F1}" destId="{AA0F24FE-2AEC-450E-8C7B-1317BD7BC95E}" srcOrd="1" destOrd="0" presId="urn:microsoft.com/office/officeart/2005/8/layout/radial4"/>
    <dgm:cxn modelId="{DF20B6F9-35A7-4B15-B6C0-75A343E240AF}" type="presParOf" srcId="{9AE68C7C-8EC8-48DF-8AE4-96628FC3F9F1}" destId="{AE5DFAFC-ED7E-404A-BC54-59917BD1A1DB}" srcOrd="2" destOrd="0" presId="urn:microsoft.com/office/officeart/2005/8/layout/radial4"/>
    <dgm:cxn modelId="{7CEA2BC3-1518-44CD-A508-47B5200442DC}" type="presParOf" srcId="{9AE68C7C-8EC8-48DF-8AE4-96628FC3F9F1}" destId="{03C9D509-9AC0-432C-9BF4-723BEE8212D3}" srcOrd="3" destOrd="0" presId="urn:microsoft.com/office/officeart/2005/8/layout/radial4"/>
    <dgm:cxn modelId="{FEFA488D-0F5F-43B1-9D02-20CC7DC15E6E}" type="presParOf" srcId="{9AE68C7C-8EC8-48DF-8AE4-96628FC3F9F1}" destId="{3F93907E-7D0D-42C6-8D55-CF86FD26667B}" srcOrd="4" destOrd="0" presId="urn:microsoft.com/office/officeart/2005/8/layout/radial4"/>
    <dgm:cxn modelId="{92DD19B9-4DAC-44BA-8E85-DA8559E040D6}" type="presParOf" srcId="{9AE68C7C-8EC8-48DF-8AE4-96628FC3F9F1}" destId="{AA5D76F9-F30E-49CC-A67C-2D5D3D5AC662}" srcOrd="5" destOrd="0" presId="urn:microsoft.com/office/officeart/2005/8/layout/radial4"/>
    <dgm:cxn modelId="{13FC133C-330E-4999-913C-63AAE01F98FA}" type="presParOf" srcId="{9AE68C7C-8EC8-48DF-8AE4-96628FC3F9F1}" destId="{20E63146-6470-484D-A4A7-9EDCDE96F218}" srcOrd="6" destOrd="0" presId="urn:microsoft.com/office/officeart/2005/8/layout/radial4"/>
    <dgm:cxn modelId="{1A7704DB-7F81-4BA1-9A1B-1AC860388FA5}" type="presParOf" srcId="{9AE68C7C-8EC8-48DF-8AE4-96628FC3F9F1}" destId="{2CC40FAC-631A-4D58-B41B-F2D36BABE146}" srcOrd="7" destOrd="0" presId="urn:microsoft.com/office/officeart/2005/8/layout/radial4"/>
    <dgm:cxn modelId="{8CDDBF59-C67E-4A6B-AF03-DD938B266BA8}" type="presParOf" srcId="{9AE68C7C-8EC8-48DF-8AE4-96628FC3F9F1}" destId="{9070FCB3-6443-4903-9548-74362266C6C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5DEF51-DEF0-4779-BE33-7B29773B0BD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B31B7B-A074-44F0-8643-1229ADB606D6}">
      <dgm:prSet phldrT="[Text]"/>
      <dgm:spPr/>
      <dgm:t>
        <a:bodyPr/>
        <a:lstStyle/>
        <a:p>
          <a:r>
            <a:rPr lang="en-US" dirty="0"/>
            <a:t>Outcomes</a:t>
          </a:r>
        </a:p>
      </dgm:t>
    </dgm:pt>
    <dgm:pt modelId="{1C2F08F0-3A8D-4010-AC54-BF426437B9CC}" type="parTrans" cxnId="{0EE34C40-F6B3-468A-8288-0EFC28048266}">
      <dgm:prSet/>
      <dgm:spPr/>
      <dgm:t>
        <a:bodyPr/>
        <a:lstStyle/>
        <a:p>
          <a:endParaRPr lang="en-US"/>
        </a:p>
      </dgm:t>
    </dgm:pt>
    <dgm:pt modelId="{66A35769-0AED-4163-A14E-40EB83C25F97}" type="sibTrans" cxnId="{0EE34C40-F6B3-468A-8288-0EFC28048266}">
      <dgm:prSet/>
      <dgm:spPr/>
      <dgm:t>
        <a:bodyPr/>
        <a:lstStyle/>
        <a:p>
          <a:endParaRPr lang="en-US"/>
        </a:p>
      </dgm:t>
    </dgm:pt>
    <dgm:pt modelId="{73F788A9-EAD7-40F4-9864-9C32AD38CD4D}">
      <dgm:prSet phldrT="[Text]"/>
      <dgm:spPr/>
      <dgm:t>
        <a:bodyPr/>
        <a:lstStyle/>
        <a:p>
          <a:r>
            <a:rPr lang="en-US" dirty="0"/>
            <a:t>Structures</a:t>
          </a:r>
        </a:p>
      </dgm:t>
    </dgm:pt>
    <dgm:pt modelId="{9389EE80-EF7C-4D56-90B9-712354CF2325}" type="parTrans" cxnId="{03BB68A0-792C-4FB7-AA47-444A6ED63099}">
      <dgm:prSet/>
      <dgm:spPr/>
      <dgm:t>
        <a:bodyPr/>
        <a:lstStyle/>
        <a:p>
          <a:endParaRPr lang="en-US"/>
        </a:p>
      </dgm:t>
    </dgm:pt>
    <dgm:pt modelId="{396FBED1-E4D3-4F4F-A171-BF88E7D150E2}" type="sibTrans" cxnId="{03BB68A0-792C-4FB7-AA47-444A6ED63099}">
      <dgm:prSet/>
      <dgm:spPr/>
      <dgm:t>
        <a:bodyPr/>
        <a:lstStyle/>
        <a:p>
          <a:endParaRPr lang="en-US"/>
        </a:p>
      </dgm:t>
    </dgm:pt>
    <dgm:pt modelId="{3424B9C3-2CBC-414C-959E-EC86ABDD53DC}">
      <dgm:prSet phldrT="[Text]"/>
      <dgm:spPr/>
      <dgm:t>
        <a:bodyPr/>
        <a:lstStyle/>
        <a:p>
          <a:r>
            <a:rPr lang="en-US" dirty="0"/>
            <a:t>Processes</a:t>
          </a:r>
        </a:p>
      </dgm:t>
    </dgm:pt>
    <dgm:pt modelId="{6C389180-5D1F-4715-A11B-C17340A5553E}" type="parTrans" cxnId="{1886A36A-46BC-4BB0-847D-F9B125EFF757}">
      <dgm:prSet/>
      <dgm:spPr/>
      <dgm:t>
        <a:bodyPr/>
        <a:lstStyle/>
        <a:p>
          <a:endParaRPr lang="en-US"/>
        </a:p>
      </dgm:t>
    </dgm:pt>
    <dgm:pt modelId="{876E3D11-B33F-4E7F-A24F-0F4A41925CC9}" type="sibTrans" cxnId="{1886A36A-46BC-4BB0-847D-F9B125EFF757}">
      <dgm:prSet/>
      <dgm:spPr/>
      <dgm:t>
        <a:bodyPr/>
        <a:lstStyle/>
        <a:p>
          <a:endParaRPr lang="en-US"/>
        </a:p>
      </dgm:t>
    </dgm:pt>
    <dgm:pt modelId="{ED78B00F-A58C-4EBF-8218-E9151193EE36}" type="pres">
      <dgm:prSet presAssocID="{C25DEF51-DEF0-4779-BE33-7B29773B0BD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2FD9B1-5321-47E1-B4B1-A40021A4EBAA}" type="pres">
      <dgm:prSet presAssocID="{33B31B7B-A074-44F0-8643-1229ADB606D6}" presName="centerShape" presStyleLbl="node0" presStyleIdx="0" presStyleCnt="1"/>
      <dgm:spPr/>
    </dgm:pt>
    <dgm:pt modelId="{93CDD387-B7CC-4A3E-A537-AC8019E426BB}" type="pres">
      <dgm:prSet presAssocID="{9389EE80-EF7C-4D56-90B9-712354CF2325}" presName="parTrans" presStyleLbl="bgSibTrans2D1" presStyleIdx="0" presStyleCnt="2"/>
      <dgm:spPr/>
    </dgm:pt>
    <dgm:pt modelId="{E935B545-EA86-42FE-BDDB-9B79AD977510}" type="pres">
      <dgm:prSet presAssocID="{73F788A9-EAD7-40F4-9864-9C32AD38CD4D}" presName="node" presStyleLbl="node1" presStyleIdx="0" presStyleCnt="2">
        <dgm:presLayoutVars>
          <dgm:bulletEnabled val="1"/>
        </dgm:presLayoutVars>
      </dgm:prSet>
      <dgm:spPr/>
    </dgm:pt>
    <dgm:pt modelId="{FFCC345A-BE66-4226-9EEB-0D59D34E104C}" type="pres">
      <dgm:prSet presAssocID="{6C389180-5D1F-4715-A11B-C17340A5553E}" presName="parTrans" presStyleLbl="bgSibTrans2D1" presStyleIdx="1" presStyleCnt="2"/>
      <dgm:spPr/>
    </dgm:pt>
    <dgm:pt modelId="{2E347A9F-C2C5-4FCC-8490-7AA1AF99EA9D}" type="pres">
      <dgm:prSet presAssocID="{3424B9C3-2CBC-414C-959E-EC86ABDD53DC}" presName="node" presStyleLbl="node1" presStyleIdx="1" presStyleCnt="2">
        <dgm:presLayoutVars>
          <dgm:bulletEnabled val="1"/>
        </dgm:presLayoutVars>
      </dgm:prSet>
      <dgm:spPr/>
    </dgm:pt>
  </dgm:ptLst>
  <dgm:cxnLst>
    <dgm:cxn modelId="{BB81373D-C957-4735-A8E0-B3AC52B0281C}" type="presOf" srcId="{6C389180-5D1F-4715-A11B-C17340A5553E}" destId="{FFCC345A-BE66-4226-9EEB-0D59D34E104C}" srcOrd="0" destOrd="0" presId="urn:microsoft.com/office/officeart/2005/8/layout/radial4"/>
    <dgm:cxn modelId="{0EE34C40-F6B3-468A-8288-0EFC28048266}" srcId="{C25DEF51-DEF0-4779-BE33-7B29773B0BD3}" destId="{33B31B7B-A074-44F0-8643-1229ADB606D6}" srcOrd="0" destOrd="0" parTransId="{1C2F08F0-3A8D-4010-AC54-BF426437B9CC}" sibTransId="{66A35769-0AED-4163-A14E-40EB83C25F97}"/>
    <dgm:cxn modelId="{E71DF945-0118-48AE-9BFD-BA3626373D3A}" type="presOf" srcId="{33B31B7B-A074-44F0-8643-1229ADB606D6}" destId="{952FD9B1-5321-47E1-B4B1-A40021A4EBAA}" srcOrd="0" destOrd="0" presId="urn:microsoft.com/office/officeart/2005/8/layout/radial4"/>
    <dgm:cxn modelId="{1886A36A-46BC-4BB0-847D-F9B125EFF757}" srcId="{33B31B7B-A074-44F0-8643-1229ADB606D6}" destId="{3424B9C3-2CBC-414C-959E-EC86ABDD53DC}" srcOrd="1" destOrd="0" parTransId="{6C389180-5D1F-4715-A11B-C17340A5553E}" sibTransId="{876E3D11-B33F-4E7F-A24F-0F4A41925CC9}"/>
    <dgm:cxn modelId="{03BB68A0-792C-4FB7-AA47-444A6ED63099}" srcId="{33B31B7B-A074-44F0-8643-1229ADB606D6}" destId="{73F788A9-EAD7-40F4-9864-9C32AD38CD4D}" srcOrd="0" destOrd="0" parTransId="{9389EE80-EF7C-4D56-90B9-712354CF2325}" sibTransId="{396FBED1-E4D3-4F4F-A171-BF88E7D150E2}"/>
    <dgm:cxn modelId="{46D5E3A5-D9A6-459A-B8B8-2C01946E2600}" type="presOf" srcId="{C25DEF51-DEF0-4779-BE33-7B29773B0BD3}" destId="{ED78B00F-A58C-4EBF-8218-E9151193EE36}" srcOrd="0" destOrd="0" presId="urn:microsoft.com/office/officeart/2005/8/layout/radial4"/>
    <dgm:cxn modelId="{27468FBF-CB40-4989-A86A-990B3C4C0F8F}" type="presOf" srcId="{73F788A9-EAD7-40F4-9864-9C32AD38CD4D}" destId="{E935B545-EA86-42FE-BDDB-9B79AD977510}" srcOrd="0" destOrd="0" presId="urn:microsoft.com/office/officeart/2005/8/layout/radial4"/>
    <dgm:cxn modelId="{DF6533CA-0B17-4A3F-8CFE-7F99D751761F}" type="presOf" srcId="{9389EE80-EF7C-4D56-90B9-712354CF2325}" destId="{93CDD387-B7CC-4A3E-A537-AC8019E426BB}" srcOrd="0" destOrd="0" presId="urn:microsoft.com/office/officeart/2005/8/layout/radial4"/>
    <dgm:cxn modelId="{43E2FBFA-79C7-48C9-A24A-75E3DC58EB3B}" type="presOf" srcId="{3424B9C3-2CBC-414C-959E-EC86ABDD53DC}" destId="{2E347A9F-C2C5-4FCC-8490-7AA1AF99EA9D}" srcOrd="0" destOrd="0" presId="urn:microsoft.com/office/officeart/2005/8/layout/radial4"/>
    <dgm:cxn modelId="{3255608C-BB79-42F3-835D-DC2C9DEEECBB}" type="presParOf" srcId="{ED78B00F-A58C-4EBF-8218-E9151193EE36}" destId="{952FD9B1-5321-47E1-B4B1-A40021A4EBAA}" srcOrd="0" destOrd="0" presId="urn:microsoft.com/office/officeart/2005/8/layout/radial4"/>
    <dgm:cxn modelId="{5ECBD667-6B9B-455F-9F79-556C3EB35F92}" type="presParOf" srcId="{ED78B00F-A58C-4EBF-8218-E9151193EE36}" destId="{93CDD387-B7CC-4A3E-A537-AC8019E426BB}" srcOrd="1" destOrd="0" presId="urn:microsoft.com/office/officeart/2005/8/layout/radial4"/>
    <dgm:cxn modelId="{0867854C-54F1-4546-A01C-FBA90A27B42E}" type="presParOf" srcId="{ED78B00F-A58C-4EBF-8218-E9151193EE36}" destId="{E935B545-EA86-42FE-BDDB-9B79AD977510}" srcOrd="2" destOrd="0" presId="urn:microsoft.com/office/officeart/2005/8/layout/radial4"/>
    <dgm:cxn modelId="{5A0B6547-355E-4EC5-99EF-3A0212A49392}" type="presParOf" srcId="{ED78B00F-A58C-4EBF-8218-E9151193EE36}" destId="{FFCC345A-BE66-4226-9EEB-0D59D34E104C}" srcOrd="3" destOrd="0" presId="urn:microsoft.com/office/officeart/2005/8/layout/radial4"/>
    <dgm:cxn modelId="{B49B368E-2C7B-4F10-98CE-53BAAABFA806}" type="presParOf" srcId="{ED78B00F-A58C-4EBF-8218-E9151193EE36}" destId="{2E347A9F-C2C5-4FCC-8490-7AA1AF99EA9D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F65D7-01EE-4565-8DF0-487074C21901}">
      <dsp:nvSpPr>
        <dsp:cNvPr id="0" name=""/>
        <dsp:cNvSpPr/>
      </dsp:nvSpPr>
      <dsp:spPr>
        <a:xfrm>
          <a:off x="2802490" y="2671130"/>
          <a:ext cx="2073075" cy="20730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Family Physician</a:t>
          </a:r>
        </a:p>
      </dsp:txBody>
      <dsp:txXfrm>
        <a:off x="3106085" y="2974725"/>
        <a:ext cx="1465885" cy="1465885"/>
      </dsp:txXfrm>
    </dsp:sp>
    <dsp:sp modelId="{AA0F24FE-2AEC-450E-8C7B-1317BD7BC95E}">
      <dsp:nvSpPr>
        <dsp:cNvPr id="0" name=""/>
        <dsp:cNvSpPr/>
      </dsp:nvSpPr>
      <dsp:spPr>
        <a:xfrm rot="11700000">
          <a:off x="955134" y="2882238"/>
          <a:ext cx="1811691" cy="59082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DFAFC-ED7E-404A-BC54-59917BD1A1DB}">
      <dsp:nvSpPr>
        <dsp:cNvPr id="0" name=""/>
        <dsp:cNvSpPr/>
      </dsp:nvSpPr>
      <dsp:spPr>
        <a:xfrm>
          <a:off x="1289" y="2155432"/>
          <a:ext cx="1969421" cy="15755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Healthcare System</a:t>
          </a:r>
        </a:p>
      </dsp:txBody>
      <dsp:txXfrm>
        <a:off x="47435" y="2201578"/>
        <a:ext cx="1877129" cy="1483245"/>
      </dsp:txXfrm>
    </dsp:sp>
    <dsp:sp modelId="{03C9D509-9AC0-432C-9BF4-723BEE8212D3}">
      <dsp:nvSpPr>
        <dsp:cNvPr id="0" name=""/>
        <dsp:cNvSpPr/>
      </dsp:nvSpPr>
      <dsp:spPr>
        <a:xfrm rot="14700000">
          <a:off x="2067733" y="1556294"/>
          <a:ext cx="1811691" cy="59082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3907E-7D0D-42C6-8D55-CF86FD26667B}">
      <dsp:nvSpPr>
        <dsp:cNvPr id="0" name=""/>
        <dsp:cNvSpPr/>
      </dsp:nvSpPr>
      <dsp:spPr>
        <a:xfrm>
          <a:off x="1606041" y="242963"/>
          <a:ext cx="1969421" cy="1575537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Training</a:t>
          </a:r>
        </a:p>
      </dsp:txBody>
      <dsp:txXfrm>
        <a:off x="1652187" y="289109"/>
        <a:ext cx="1877129" cy="1483245"/>
      </dsp:txXfrm>
    </dsp:sp>
    <dsp:sp modelId="{AA5D76F9-F30E-49CC-A67C-2D5D3D5AC662}">
      <dsp:nvSpPr>
        <dsp:cNvPr id="0" name=""/>
        <dsp:cNvSpPr/>
      </dsp:nvSpPr>
      <dsp:spPr>
        <a:xfrm rot="17700000">
          <a:off x="3798631" y="1556294"/>
          <a:ext cx="1811691" cy="59082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63146-6470-484D-A4A7-9EDCDE96F218}">
      <dsp:nvSpPr>
        <dsp:cNvPr id="0" name=""/>
        <dsp:cNvSpPr/>
      </dsp:nvSpPr>
      <dsp:spPr>
        <a:xfrm>
          <a:off x="4102593" y="242963"/>
          <a:ext cx="1969421" cy="1575537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Payment Models</a:t>
          </a:r>
        </a:p>
      </dsp:txBody>
      <dsp:txXfrm>
        <a:off x="4148739" y="289109"/>
        <a:ext cx="1877129" cy="1483245"/>
      </dsp:txXfrm>
    </dsp:sp>
    <dsp:sp modelId="{2CC40FAC-631A-4D58-B41B-F2D36BABE146}">
      <dsp:nvSpPr>
        <dsp:cNvPr id="0" name=""/>
        <dsp:cNvSpPr/>
      </dsp:nvSpPr>
      <dsp:spPr>
        <a:xfrm rot="20700000">
          <a:off x="4911230" y="2882238"/>
          <a:ext cx="1811691" cy="59082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0FCB3-6443-4903-9548-74362266C6C9}">
      <dsp:nvSpPr>
        <dsp:cNvPr id="0" name=""/>
        <dsp:cNvSpPr/>
      </dsp:nvSpPr>
      <dsp:spPr>
        <a:xfrm>
          <a:off x="5707345" y="2155432"/>
          <a:ext cx="1969421" cy="1575537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Personal Preferences</a:t>
          </a:r>
        </a:p>
      </dsp:txBody>
      <dsp:txXfrm>
        <a:off x="5753491" y="2201578"/>
        <a:ext cx="1877129" cy="1483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FD9B1-5321-47E1-B4B1-A40021A4EBAA}">
      <dsp:nvSpPr>
        <dsp:cNvPr id="0" name=""/>
        <dsp:cNvSpPr/>
      </dsp:nvSpPr>
      <dsp:spPr>
        <a:xfrm>
          <a:off x="2781299" y="2266729"/>
          <a:ext cx="2565400" cy="25654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Outcomes</a:t>
          </a:r>
        </a:p>
      </dsp:txBody>
      <dsp:txXfrm>
        <a:off x="3156993" y="2642423"/>
        <a:ext cx="1814012" cy="1814012"/>
      </dsp:txXfrm>
    </dsp:sp>
    <dsp:sp modelId="{93CDD387-B7CC-4A3E-A537-AC8019E426BB}">
      <dsp:nvSpPr>
        <dsp:cNvPr id="0" name=""/>
        <dsp:cNvSpPr/>
      </dsp:nvSpPr>
      <dsp:spPr>
        <a:xfrm rot="12900000">
          <a:off x="1038216" y="1787538"/>
          <a:ext cx="2063257" cy="73113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5B545-EA86-42FE-BDDB-9B79AD977510}">
      <dsp:nvSpPr>
        <dsp:cNvPr id="0" name=""/>
        <dsp:cNvSpPr/>
      </dsp:nvSpPr>
      <dsp:spPr>
        <a:xfrm>
          <a:off x="6219" y="586537"/>
          <a:ext cx="2437130" cy="19497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Structures</a:t>
          </a:r>
        </a:p>
      </dsp:txBody>
      <dsp:txXfrm>
        <a:off x="63324" y="643642"/>
        <a:ext cx="2322920" cy="1835494"/>
      </dsp:txXfrm>
    </dsp:sp>
    <dsp:sp modelId="{FFCC345A-BE66-4226-9EEB-0D59D34E104C}">
      <dsp:nvSpPr>
        <dsp:cNvPr id="0" name=""/>
        <dsp:cNvSpPr/>
      </dsp:nvSpPr>
      <dsp:spPr>
        <a:xfrm rot="19500000">
          <a:off x="5026525" y="1787538"/>
          <a:ext cx="2063257" cy="73113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47A9F-C2C5-4FCC-8490-7AA1AF99EA9D}">
      <dsp:nvSpPr>
        <dsp:cNvPr id="0" name=""/>
        <dsp:cNvSpPr/>
      </dsp:nvSpPr>
      <dsp:spPr>
        <a:xfrm>
          <a:off x="5684650" y="586537"/>
          <a:ext cx="2437130" cy="194970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Processes</a:t>
          </a:r>
        </a:p>
      </dsp:txBody>
      <dsp:txXfrm>
        <a:off x="5741755" y="643642"/>
        <a:ext cx="2322920" cy="1835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D7854-506C-4206-AC74-F9C4119CCB2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B53DF-D137-4CA5-BD33-5A02C48E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3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Bump Gathering for lunch – let them know they are in the right room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B53DF-D137-4CA5-BD33-5A02C48E1C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18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B53DF-D137-4CA5-BD33-5A02C48E1C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26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Jay to briefly review plot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B53DF-D137-4CA5-BD33-5A02C48E1C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06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Bishop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B53DF-D137-4CA5-BD33-5A02C48E1C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45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Bishop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B53DF-D137-4CA5-BD33-5A02C48E1C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1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Bishop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B53DF-D137-4CA5-BD33-5A02C48E1C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73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Bishop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B53DF-D137-4CA5-BD33-5A02C48E1C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81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Bishop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B53DF-D137-4CA5-BD33-5A02C48E1C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61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Bishop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B53DF-D137-4CA5-BD33-5A02C48E1C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58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Bishop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B53DF-D137-4CA5-BD33-5A02C48E1CE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46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Bishop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B53DF-D137-4CA5-BD33-5A02C48E1C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83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BumptLunch</a:t>
            </a:r>
            <a:r>
              <a:rPr lang="en-US" dirty="0"/>
              <a:t> Slide – Table Host to Introduce themselves at each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B53DF-D137-4CA5-BD33-5A02C48E1C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54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Bishop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B53DF-D137-4CA5-BD33-5A02C48E1CE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3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 and 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B53DF-D137-4CA5-BD33-5A02C48E1CE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87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B53DF-D137-4CA5-BD33-5A02C48E1CE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90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B53DF-D137-4CA5-BD33-5A02C48E1C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2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B53DF-D137-4CA5-BD33-5A02C48E1C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56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BumptLunch</a:t>
            </a:r>
            <a:r>
              <a:rPr lang="en-US" dirty="0"/>
              <a:t> Slide – Table Host to Introduce themselves at each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B53DF-D137-4CA5-BD33-5A02C48E1C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11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Jay Fetter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B53DF-D137-4CA5-BD33-5A02C48E1C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23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Jay Fetter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B53DF-D137-4CA5-BD33-5A02C48E1C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04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Jay Fetter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B53DF-D137-4CA5-BD33-5A02C48E1C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0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B53DF-D137-4CA5-BD33-5A02C48E1C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rectangular object with white text&#10;&#10;Description automatically generated">
            <a:extLst>
              <a:ext uri="{FF2B5EF4-FFF2-40B4-BE49-F238E27FC236}">
                <a16:creationId xmlns:a16="http://schemas.microsoft.com/office/drawing/2014/main" id="{6C93C0B8-24AD-3367-FACB-513B028DF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40C2EF-11CB-92EF-BE16-55AF8A8987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2894" y="1077913"/>
            <a:ext cx="9066212" cy="1699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5217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creen with black text&#10;&#10;Description automatically generated">
            <a:extLst>
              <a:ext uri="{FF2B5EF4-FFF2-40B4-BE49-F238E27FC236}">
                <a16:creationId xmlns:a16="http://schemas.microsoft.com/office/drawing/2014/main" id="{CECB42DD-3C52-07D8-A136-8C09F1EBC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3A575F-094F-7D53-A475-061B5FB567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356" y="542745"/>
            <a:ext cx="10809288" cy="509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824C936-A01C-6A16-97E6-56F4AF8E9C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356" y="1229983"/>
            <a:ext cx="10809288" cy="4696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129756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object with black border&#10;&#10;Description automatically generated">
            <a:extLst>
              <a:ext uri="{FF2B5EF4-FFF2-40B4-BE49-F238E27FC236}">
                <a16:creationId xmlns:a16="http://schemas.microsoft.com/office/drawing/2014/main" id="{818D29C9-F63F-3271-4A99-65EB1457A8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FC3AE22-528B-16B1-AE2B-B9643203C1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356" y="542745"/>
            <a:ext cx="10809288" cy="509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54105A-FA36-C920-F2C8-63075019B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356" y="1229983"/>
            <a:ext cx="10809288" cy="4696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92180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AFM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red border&#10;&#10;Description automatically generated">
            <a:extLst>
              <a:ext uri="{FF2B5EF4-FFF2-40B4-BE49-F238E27FC236}">
                <a16:creationId xmlns:a16="http://schemas.microsoft.com/office/drawing/2014/main" id="{DB8057CA-0D06-97EE-D05F-FDD98B925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0D5B46F-6D06-141A-CBE5-D3D2599999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9577" y="388189"/>
            <a:ext cx="8255479" cy="55381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B92347-22B6-BE61-5CFC-C763D07A8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926" y="388189"/>
            <a:ext cx="2362395" cy="55381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91163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ABF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91A1B42-8D00-510E-A13D-FED373EFB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D595D52-054B-CFCD-743C-DFF5B3958A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9577" y="388189"/>
            <a:ext cx="8255479" cy="55381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8F3DC9-4EBA-729A-B3E2-2614528234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926" y="388189"/>
            <a:ext cx="2362395" cy="55381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40773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ABFM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079C9FE-AF9A-EA5B-4F93-68ACB1B17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E25200B-E269-385F-9266-C3210BA2B6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9577" y="388189"/>
            <a:ext cx="8255479" cy="55381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0D517F-414F-F12E-F426-3A50C815B2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926" y="388189"/>
            <a:ext cx="2362395" cy="55381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6973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8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8.sv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92A9FC-E8B9-1A31-726D-2075D6BCE04D}"/>
              </a:ext>
            </a:extLst>
          </p:cNvPr>
          <p:cNvSpPr txBox="1"/>
          <p:nvPr/>
        </p:nvSpPr>
        <p:spPr>
          <a:xfrm>
            <a:off x="1644242" y="951398"/>
            <a:ext cx="9076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Strengthening Outcomes and Assessment in Residency</a:t>
            </a:r>
          </a:p>
          <a:p>
            <a:pPr algn="ctr"/>
            <a:r>
              <a:rPr lang="en-US" sz="6000" dirty="0">
                <a:solidFill>
                  <a:srgbClr val="6B919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SOAR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Advisory Committee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June 17, 2024</a:t>
            </a:r>
          </a:p>
        </p:txBody>
      </p:sp>
    </p:spTree>
    <p:extLst>
      <p:ext uri="{BB962C8B-B14F-4D97-AF65-F5344CB8AC3E}">
        <p14:creationId xmlns:p14="http://schemas.microsoft.com/office/powerpoint/2010/main" val="1189675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C92AC9-57A4-BC80-1EF5-DA4F8DD9D2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GME Outcomes for Residency Design and Redesign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EBC531-AD5F-1599-EDBA-8DC749D48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57" y="1613885"/>
            <a:ext cx="2745356" cy="3612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4482FB-12F2-861B-FA49-54882DA69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842" y="1513217"/>
            <a:ext cx="3260553" cy="36124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E057F9-ABC3-58CA-13DE-570C11C2061B}"/>
              </a:ext>
            </a:extLst>
          </p:cNvPr>
          <p:cNvSpPr txBox="1"/>
          <p:nvPr/>
        </p:nvSpPr>
        <p:spPr>
          <a:xfrm>
            <a:off x="1400961" y="5391678"/>
            <a:ext cx="396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Wendy Barr, MD, MPH, MSCE | FM-ROP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E9833C-5CE0-BCB5-4333-50723C3D26C9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690563" y="1230313"/>
            <a:ext cx="1081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4A1AD7-D99B-5C9B-0A74-6505B46594B2}"/>
              </a:ext>
            </a:extLst>
          </p:cNvPr>
          <p:cNvSpPr txBox="1"/>
          <p:nvPr/>
        </p:nvSpPr>
        <p:spPr>
          <a:xfrm>
            <a:off x="6825842" y="5391678"/>
            <a:ext cx="362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Lars Peterson, MD, PhD | ABFM</a:t>
            </a:r>
          </a:p>
        </p:txBody>
      </p:sp>
    </p:spTree>
    <p:extLst>
      <p:ext uri="{BB962C8B-B14F-4D97-AF65-F5344CB8AC3E}">
        <p14:creationId xmlns:p14="http://schemas.microsoft.com/office/powerpoint/2010/main" val="527773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5FD058-8054-A7FD-4BBE-EB9C057A10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Promoting High Quality, High Functioning Primary Care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7CD867E-9BF7-5B77-6D28-5417ECAEC083}"/>
              </a:ext>
            </a:extLst>
          </p:cNvPr>
          <p:cNvGraphicFramePr/>
          <p:nvPr/>
        </p:nvGraphicFramePr>
        <p:xfrm>
          <a:off x="2481942" y="1151164"/>
          <a:ext cx="7678057" cy="4987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87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CF65D7-01EE-4565-8DF0-487074C21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0F24FE-2AEC-450E-8C7B-1317BD7BC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5DFAFC-ED7E-404A-BC54-59917BD1A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C9D509-9AC0-432C-9BF4-723BEE821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93907E-7D0D-42C6-8D55-CF86FD266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5D76F9-F30E-49CC-A67C-2D5D3D5AC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E63146-6470-484D-A4A7-9EDCDE96F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C40FAC-631A-4D58-B41B-F2D36BABE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70FCB3-6443-4903-9548-74362266C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779C0D-5859-D778-B69B-CADFAB468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Define Your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93BA8-8D29-5948-DF72-5B597311EC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1356" y="1229983"/>
            <a:ext cx="6829117" cy="4696364"/>
          </a:xfrm>
        </p:spPr>
        <p:txBody>
          <a:bodyPr/>
          <a:lstStyle/>
          <a:p>
            <a:r>
              <a:rPr lang="en-US" sz="3200" dirty="0"/>
              <a:t>What do you want for your graduates?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Location of practice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Scope of practice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Master Adaptive Learners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Resilience to do the work (Wellness)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$$$$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High quality care</a:t>
            </a:r>
            <a:endParaRPr lang="en-US" dirty="0"/>
          </a:p>
        </p:txBody>
      </p:sp>
      <p:pic>
        <p:nvPicPr>
          <p:cNvPr id="6" name="Picture 5" descr="A bridge over a river&#10;&#10;Description automatically generated">
            <a:extLst>
              <a:ext uri="{FF2B5EF4-FFF2-40B4-BE49-F238E27FC236}">
                <a16:creationId xmlns:a16="http://schemas.microsoft.com/office/drawing/2014/main" id="{2240805B-D6FC-0698-0FBF-0A2B511FC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30" y="1903443"/>
            <a:ext cx="5212703" cy="390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0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BC785F-CE21-0F57-FD1C-F4CBBF40A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{Sample} </a:t>
            </a:r>
            <a:r>
              <a:rPr lang="en-US" b="1" dirty="0"/>
              <a:t>How do we get the outcomes we want?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70A7965-8CCA-9FD0-1082-424A6EF5D818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3854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ED1082-70D9-02CA-C2E8-ADEE503A81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Key Drivers/Key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1137B-E8E3-8EF3-71E7-0DC7611EC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85" y="1455256"/>
            <a:ext cx="4388649" cy="4388649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4F086EF1-E16A-8370-0FFF-0AE98D81937F}"/>
              </a:ext>
            </a:extLst>
          </p:cNvPr>
          <p:cNvSpPr/>
          <p:nvPr/>
        </p:nvSpPr>
        <p:spPr>
          <a:xfrm>
            <a:off x="3297574" y="1385219"/>
            <a:ext cx="556890" cy="4388649"/>
          </a:xfrm>
          <a:prstGeom prst="leftBrace">
            <a:avLst/>
          </a:prstGeom>
          <a:ln w="63500">
            <a:solidFill>
              <a:srgbClr val="041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7AD86DD-0E46-C128-04CA-CF52C9EAD2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23412" y="1354090"/>
            <a:ext cx="4280518" cy="4393011"/>
          </a:xfrm>
          <a:solidFill>
            <a:srgbClr val="00B0F0"/>
          </a:solidFill>
        </p:spPr>
        <p:txBody>
          <a:bodyPr/>
          <a:lstStyle/>
          <a:p>
            <a:pPr marL="0" indent="0" algn="ctr">
              <a:buNone/>
            </a:pPr>
            <a:endParaRPr lang="en-US" sz="5400" dirty="0">
              <a:latin typeface="Proxima Nova   "/>
            </a:endParaRPr>
          </a:p>
          <a:p>
            <a:pPr marL="0" indent="0" algn="ctr">
              <a:buNone/>
            </a:pPr>
            <a:r>
              <a:rPr lang="en-US" sz="4400" dirty="0">
                <a:latin typeface="Proxima Nova   "/>
              </a:rPr>
              <a:t>Key Components</a:t>
            </a:r>
          </a:p>
          <a:p>
            <a:endParaRPr lang="en-US" dirty="0">
              <a:latin typeface="Proxima Nova   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8DE642A8-B8B3-EAF4-E4BE-181A980BBD35}"/>
              </a:ext>
            </a:extLst>
          </p:cNvPr>
          <p:cNvSpPr/>
          <p:nvPr/>
        </p:nvSpPr>
        <p:spPr>
          <a:xfrm>
            <a:off x="5722120" y="1354091"/>
            <a:ext cx="848937" cy="4388650"/>
          </a:xfrm>
          <a:prstGeom prst="leftBrace">
            <a:avLst/>
          </a:prstGeom>
          <a:ln w="63500">
            <a:solidFill>
              <a:srgbClr val="041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69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F79E11-0FF6-373C-2058-EC37359713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in front of a building with a fountain&#10;&#10;Description automatically generated">
            <a:extLst>
              <a:ext uri="{FF2B5EF4-FFF2-40B4-BE49-F238E27FC236}">
                <a16:creationId xmlns:a16="http://schemas.microsoft.com/office/drawing/2014/main" id="{9D1451D7-7F9B-D5AB-6604-4B8A85ED7C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9" r="-537" b="13585"/>
          <a:stretch/>
        </p:blipFill>
        <p:spPr>
          <a:xfrm>
            <a:off x="0" y="0"/>
            <a:ext cx="124913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DC3E95-EF0E-8FAD-76FF-4F2E3F75A9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5400" dirty="0"/>
              <a:t>What is possible?</a:t>
            </a:r>
          </a:p>
        </p:txBody>
      </p:sp>
    </p:spTree>
    <p:extLst>
      <p:ext uri="{BB962C8B-B14F-4D97-AF65-F5344CB8AC3E}">
        <p14:creationId xmlns:p14="http://schemas.microsoft.com/office/powerpoint/2010/main" val="3851404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D19EF0-6B0D-DA83-183F-A342174BB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1356" y="0"/>
            <a:ext cx="10809288" cy="1122769"/>
          </a:xfrm>
        </p:spPr>
        <p:txBody>
          <a:bodyPr/>
          <a:lstStyle/>
          <a:p>
            <a:r>
              <a:rPr lang="en-US" dirty="0"/>
              <a:t>Using Current Research Looking at Processes and Outcomes - FMROP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A1D8E-86CD-995E-D5A0-D795CF7D32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1356" y="1229983"/>
            <a:ext cx="4460308" cy="4696364"/>
          </a:xfrm>
        </p:spPr>
        <p:txBody>
          <a:bodyPr/>
          <a:lstStyle/>
          <a:p>
            <a:r>
              <a:rPr lang="en-US" dirty="0"/>
              <a:t>What processes in residency programs are associated with graduates who care for children?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More block curriculum time in pediatrics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FM faculty who care for sick (inpatient) children and/or newborns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Seeing more children in continuity clinic during residency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DE1BA-401B-AC43-EF00-3C5E64575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361" y="1257223"/>
            <a:ext cx="6707535" cy="4343554"/>
          </a:xfrm>
          <a:prstGeom prst="rect">
            <a:avLst/>
          </a:prstGeom>
        </p:spPr>
      </p:pic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9EA8771F-096A-C093-7838-8DE906FD3288}"/>
              </a:ext>
            </a:extLst>
          </p:cNvPr>
          <p:cNvSpPr/>
          <p:nvPr/>
        </p:nvSpPr>
        <p:spPr>
          <a:xfrm>
            <a:off x="2032333" y="2408464"/>
            <a:ext cx="1200150" cy="1020536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6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1084D-85AD-84DA-9860-ADAA36383E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are the surgeons doing?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542ECA-836A-D744-692E-1FC557F1B0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1356" y="1229983"/>
            <a:ext cx="3521415" cy="4696364"/>
          </a:xfrm>
        </p:spPr>
        <p:txBody>
          <a:bodyPr/>
          <a:lstStyle/>
          <a:p>
            <a:r>
              <a:rPr lang="en-US" sz="2800" dirty="0"/>
              <a:t>The SECOND Trial </a:t>
            </a:r>
          </a:p>
          <a:p>
            <a:r>
              <a:rPr lang="en-US" b="1" u="sng" dirty="0"/>
              <a:t>S</a:t>
            </a:r>
            <a:r>
              <a:rPr lang="en-US" dirty="0"/>
              <a:t>urgical </a:t>
            </a:r>
            <a:r>
              <a:rPr lang="en-US" b="1" u="sng" dirty="0"/>
              <a:t>E</a:t>
            </a:r>
            <a:r>
              <a:rPr lang="en-US" dirty="0"/>
              <a:t>ducation </a:t>
            </a:r>
            <a:r>
              <a:rPr lang="en-US" b="1" u="sng" dirty="0"/>
              <a:t>C</a:t>
            </a:r>
            <a:r>
              <a:rPr lang="en-US" dirty="0"/>
              <a:t>ulture </a:t>
            </a:r>
            <a:r>
              <a:rPr lang="en-US" b="1" u="sng" dirty="0"/>
              <a:t>O</a:t>
            </a:r>
            <a:r>
              <a:rPr lang="en-US" dirty="0"/>
              <a:t>ptimization using targeted interventions based on </a:t>
            </a:r>
            <a:r>
              <a:rPr lang="en-US" b="1" u="sng" dirty="0"/>
              <a:t>N</a:t>
            </a:r>
            <a:r>
              <a:rPr lang="en-US" dirty="0"/>
              <a:t>ational comparative </a:t>
            </a:r>
            <a:r>
              <a:rPr lang="en-US" b="1" u="sng" dirty="0"/>
              <a:t>D</a:t>
            </a:r>
            <a:r>
              <a:rPr lang="en-US" dirty="0"/>
              <a:t>ata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7AB330-9AFE-80B4-C047-4B1EA3F83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564" y="1229983"/>
            <a:ext cx="6226080" cy="4610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CED704-0AC8-02B6-73AA-0ABBA6E55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579" y="3249385"/>
            <a:ext cx="2398726" cy="25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99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CF0F93-1E28-8435-0A8D-ECC37A4A0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SECOND Trial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D2A5C-7B88-E57A-8FBF-A5A58767B6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1356" y="1229983"/>
            <a:ext cx="5404644" cy="469636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Use quantitative and qualitative data to discover processes that work to achieve desired outcomes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Wide variability between programs </a:t>
            </a:r>
            <a:r>
              <a:rPr lang="en-US" sz="1800" dirty="0">
                <a:sym typeface="Wingdings" panose="05000000000000000000" pitchFamily="2" charset="2"/>
              </a:rPr>
              <a:t> learn from the outliers</a:t>
            </a: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Develop Toolkit to share and spread these interventions/processes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Support communities of practice to share learnings and support each other in change journeys with the Toolkit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Test this using an RCT design (some programs get Toolkit and support and some program just get information)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06C0A-497D-3A52-EC4F-F476E1C59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505" y="1477737"/>
            <a:ext cx="6103687" cy="402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06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2F7042-482C-72E4-3F51-83ED38CDCF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Distribution of GME Outcomes </a:t>
            </a:r>
            <a:r>
              <a:rPr lang="en-US" b="1"/>
              <a:t>by FM Residency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321EE-6626-621C-DC5C-2382593C77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24013" y="1229982"/>
            <a:ext cx="3766233" cy="47849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vertical line represents data from one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 Year Averages with Standard Deviation represented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Programs with data in the National Graduate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Needed to have at least 3 respondents</a:t>
            </a:r>
          </a:p>
        </p:txBody>
      </p:sp>
      <p:pic>
        <p:nvPicPr>
          <p:cNvPr id="5" name="Picture 4" descr="A graph of a graph showing a line of health&#10;&#10;Description automatically generated with medium confidence">
            <a:extLst>
              <a:ext uri="{FF2B5EF4-FFF2-40B4-BE49-F238E27FC236}">
                <a16:creationId xmlns:a16="http://schemas.microsoft.com/office/drawing/2014/main" id="{BAD330F6-4226-93D4-1E0B-022244420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9" y="1229983"/>
            <a:ext cx="6501893" cy="487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30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D1ADFC-812A-9353-B90C-9AA31FCDC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 for June 17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EFCB3-CEFB-3279-0C9C-6D20906F3D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7397" y="1213205"/>
            <a:ext cx="9284560" cy="4696364"/>
          </a:xfrm>
        </p:spPr>
        <p:txBody>
          <a:bodyPr/>
          <a:lstStyle/>
          <a:p>
            <a:endParaRPr lang="en-US" dirty="0"/>
          </a:p>
          <a:p>
            <a:pPr marL="514350" indent="-514350">
              <a:buAutoNum type="arabicPeriod"/>
            </a:pPr>
            <a:r>
              <a:rPr lang="en-US" sz="3200" dirty="0"/>
              <a:t>Where we’ve gone in ‘23-24</a:t>
            </a:r>
          </a:p>
          <a:p>
            <a:pPr marL="514350" indent="-514350">
              <a:buAutoNum type="arabicPeriod"/>
            </a:pPr>
            <a:r>
              <a:rPr lang="en-US" sz="3200" dirty="0"/>
              <a:t>Where we are going in ‘24-25</a:t>
            </a:r>
          </a:p>
          <a:p>
            <a:pPr marL="514350" indent="-514350">
              <a:buAutoNum type="arabicPeriod"/>
            </a:pPr>
            <a:r>
              <a:rPr lang="en-US" sz="3200" dirty="0"/>
              <a:t>How might we get to the next level?		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27185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093132-CDEB-2383-3A7D-8044BCFC2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1356" y="131685"/>
            <a:ext cx="10809288" cy="509677"/>
          </a:xfrm>
        </p:spPr>
        <p:txBody>
          <a:bodyPr/>
          <a:lstStyle/>
          <a:p>
            <a:r>
              <a:rPr lang="en-US" b="1" dirty="0"/>
              <a:t>SOAR Promising Bright Spot: Behavioral Health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18704-FA1E-238D-8548-B17923A740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1356" y="1229983"/>
            <a:ext cx="5113826" cy="4696364"/>
          </a:xfrm>
        </p:spPr>
        <p:txBody>
          <a:bodyPr/>
          <a:lstStyle/>
          <a:p>
            <a:r>
              <a:rPr lang="en-US" sz="2400" b="1" dirty="0"/>
              <a:t>Trinity Health Grand Rapids FMR </a:t>
            </a:r>
          </a:p>
          <a:p>
            <a:pPr lvl="1"/>
            <a:r>
              <a:rPr lang="en-US" dirty="0"/>
              <a:t>Initial accreditation 8/26/1972</a:t>
            </a:r>
          </a:p>
          <a:p>
            <a:pPr lvl="1"/>
            <a:r>
              <a:rPr lang="en-US" dirty="0"/>
              <a:t>Initial start 7/1/1973</a:t>
            </a:r>
          </a:p>
          <a:p>
            <a:pPr lvl="1"/>
            <a:r>
              <a:rPr lang="en-US" dirty="0"/>
              <a:t>First Graduate 6/30/1975</a:t>
            </a:r>
          </a:p>
          <a:p>
            <a:endParaRPr lang="en-US" sz="2400" dirty="0"/>
          </a:p>
          <a:p>
            <a:r>
              <a:rPr lang="en-US" sz="2400" dirty="0"/>
              <a:t>Grand Rapids, MI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most populated city in Michigan</a:t>
            </a:r>
          </a:p>
          <a:p>
            <a:pPr lvl="1"/>
            <a:r>
              <a:rPr lang="en-US" dirty="0"/>
              <a:t>City of ~200,000, Metro area 1.1 million</a:t>
            </a:r>
          </a:p>
          <a:p>
            <a:pPr lvl="1"/>
            <a:r>
              <a:rPr lang="en-US" dirty="0"/>
              <a:t>Furniture City, River City, Beer City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95E9C1-FA03-9E93-5248-0B17DB058744}"/>
              </a:ext>
            </a:extLst>
          </p:cNvPr>
          <p:cNvSpPr txBox="1"/>
          <p:nvPr/>
        </p:nvSpPr>
        <p:spPr>
          <a:xfrm>
            <a:off x="6096000" y="1300294"/>
            <a:ext cx="5707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Leadership </a:t>
            </a:r>
          </a:p>
          <a:p>
            <a:pPr lvl="1"/>
            <a:r>
              <a:rPr lang="en-US" sz="2400" dirty="0"/>
              <a:t>PD – Michael Bishop, MD, FAAFP</a:t>
            </a:r>
          </a:p>
          <a:p>
            <a:pPr lvl="1"/>
            <a:r>
              <a:rPr lang="en-US" sz="2400" dirty="0"/>
              <a:t>APD – Mario Cesario, MD, PhD</a:t>
            </a:r>
          </a:p>
          <a:p>
            <a:pPr lvl="1"/>
            <a:r>
              <a:rPr lang="en-US" sz="2400" dirty="0"/>
              <a:t>PM – Alicia Crispin, C-TAGME</a:t>
            </a:r>
          </a:p>
          <a:p>
            <a:pPr lvl="1"/>
            <a:r>
              <a:rPr lang="en-US" sz="2400" dirty="0"/>
              <a:t>CAO/DIO – John </a:t>
            </a:r>
            <a:r>
              <a:rPr lang="en-US" sz="2400" dirty="0" err="1"/>
              <a:t>vanSchagen</a:t>
            </a:r>
            <a:r>
              <a:rPr lang="en-US" sz="2400" dirty="0"/>
              <a:t>, MD, FAAFP</a:t>
            </a:r>
          </a:p>
        </p:txBody>
      </p:sp>
    </p:spTree>
    <p:extLst>
      <p:ext uri="{BB962C8B-B14F-4D97-AF65-F5344CB8AC3E}">
        <p14:creationId xmlns:p14="http://schemas.microsoft.com/office/powerpoint/2010/main" val="2488590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093132-CDEB-2383-3A7D-8044BCFC2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Trinity Health Family Medicine Residency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18704-FA1E-238D-8548-B17923A740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Trinity Health Medical Group – Academic Family Medicine – Grand Rapids</a:t>
            </a:r>
          </a:p>
          <a:p>
            <a:pPr lvl="1"/>
            <a:r>
              <a:rPr lang="en-US" dirty="0"/>
              <a:t>~14,500 total</a:t>
            </a:r>
          </a:p>
          <a:p>
            <a:pPr lvl="2"/>
            <a:r>
              <a:rPr lang="en-US" sz="2400" dirty="0"/>
              <a:t>8,500 (Resident PCP) </a:t>
            </a:r>
          </a:p>
          <a:p>
            <a:pPr lvl="3"/>
            <a:r>
              <a:rPr lang="en-US" sz="2400" dirty="0"/>
              <a:t>0-17 (20%), 18-64 (70%), 65+ (10%)</a:t>
            </a:r>
          </a:p>
          <a:p>
            <a:pPr lvl="2"/>
            <a:r>
              <a:rPr lang="en-US" sz="2400" dirty="0"/>
              <a:t>6,000 (Faculty PCP) </a:t>
            </a:r>
          </a:p>
          <a:p>
            <a:pPr lvl="3"/>
            <a:r>
              <a:rPr lang="en-US" sz="2400" dirty="0"/>
              <a:t>0-17 (15%), 18-64 (65%), 65+ (20%)</a:t>
            </a:r>
          </a:p>
          <a:p>
            <a:pPr lvl="1"/>
            <a:r>
              <a:rPr lang="en-US" dirty="0"/>
              <a:t>Current Faculty # – FMP 9</a:t>
            </a:r>
          </a:p>
          <a:p>
            <a:pPr lvl="1"/>
            <a:r>
              <a:rPr lang="en-US" dirty="0"/>
              <a:t>Payment/Contracts: Combination of Fee for Service and Alternate Payment Models (40/60)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681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093132-CDEB-2383-3A7D-8044BCFC2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Trinity Health Grand Rapids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18704-FA1E-238D-8548-B17923A740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mission of the Grand Rapids Family Medicine Residency is to create a learning environment where everyone can experience the </a:t>
            </a:r>
            <a:r>
              <a:rPr lang="en-US" dirty="0">
                <a:solidFill>
                  <a:srgbClr val="FF0000"/>
                </a:solidFill>
              </a:rPr>
              <a:t>joy</a:t>
            </a:r>
            <a:r>
              <a:rPr lang="en-US" dirty="0"/>
              <a:t> of Family Medicine and nurture residents to become balanced, qualified, caring physicians. </a:t>
            </a:r>
          </a:p>
          <a:p>
            <a:endParaRPr lang="en-US" dirty="0"/>
          </a:p>
          <a:p>
            <a:r>
              <a:rPr lang="en-US" dirty="0"/>
              <a:t>We will achieve our mission through excellence in Patient Care, Education, Scholarship and Community Engagement</a:t>
            </a:r>
          </a:p>
          <a:p>
            <a:r>
              <a:rPr lang="en-US" dirty="0"/>
              <a:t>Program Aims: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Engagement in lifelong learning and educational innovation—We seek excellence in education through persistent innovation by our faculty, our residents, and our many community partners within a collaborative, multidisciplinary learning environment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People-Centered Care—We seek to maintain a supportive, team-based environment that values the individual, cares for diverse and underserved populations, fosters the ability in our residents to understand their patients’ stories within a psychosocial and community context, and provides effective and compassionate care throughout all stages of life and in every setting.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1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4A6175-659F-F218-F360-6CDA92E0BF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Behavioral Health – GME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03E69-996E-F326-E2BB-49C9B832BC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Trinity Health Grand Rapids Family Medicine Residency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183FF-FD57-F19D-9F46-575A15266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471" y="1829569"/>
            <a:ext cx="7986576" cy="409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31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048C46-04E4-08B9-7EB3-737F73ECA4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What We Do (enabling activities)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9DF60-F0D3-BC06-C396-FC6601B67A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In Grand Rapids, there is/has been a significant lack of mental health resources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Our hospital system takes on the majority of the mental health burden in the community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Broken ground on a new inpatient behavioral medicine free standing facility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Behavioral Crisis Unit is opening in April 2024</a:t>
            </a:r>
          </a:p>
          <a:p>
            <a:r>
              <a:rPr lang="en-US" sz="2800" dirty="0"/>
              <a:t>The management of the at-risk patient population has fallen to our safety net clinic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14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DC544A-C9C2-D993-A335-079976025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What We Do (Enabling activities)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15712-A0DD-50CD-5949-7ED93384B9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Care Delivery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Integrated FMP – Practice in Teams of 2 attending physicians and 6 resident physicians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Initial integration occurred in AY2017-18 (2021 survey results)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Integrated LMSW, Community Health Workers, Case Managers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41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56ADC9-09FD-928A-C5A9-1C556CCF1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What We Do (enabling activities)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2E9B9-5C70-7071-3C90-82EF86454D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Care Delivery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Integrated FMP – Practice in Teams of 2 attending physicians and 6 resident physicians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Integrated LMSW, Community Health Workers, Case Managers</a:t>
            </a:r>
          </a:p>
          <a:p>
            <a:r>
              <a:rPr lang="en-US" sz="2800" dirty="0"/>
              <a:t>Curriculum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Community &amp; Population Medicine in PGY1 includes care of the unhoused population as well as those with significant mental health challenges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Every 3 years, Poverty Simulation run in conjunction with local non-profit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Brought in Psychiatrist to teach quarterly topics during didactics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76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E676E9-C26D-9753-D25B-78A3992ED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Scalable to Others 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AC271-81A7-3D84-D48D-A1F76EA078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Director of Behavioral Medicine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1.0 position.  Shared between GME programs although bulk (0.6) time dedicated to FM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PsyD currently fills the role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Invaluable support to program, faculty, residents alike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Also coordinates BM didactics and curriculum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50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B18CA2-B0FD-2B03-8D13-446BCBEF33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Scalable to Others 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7C274-7A5A-5FAC-43F6-799DF0F9F1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Video Review Sessions with Behavioralist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iPad on wheels into the room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Secure Connection through Teams Program (Virtual Rounding program developed during COVID)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Debrief after visits and at end of session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Occur every 2 blocks (on average)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No change in schedule template for these half days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PG2 – 35 min OV (5/half day)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PG3 – 25 min OV (8-9/half day)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28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D2C8DA-2731-60E3-5A82-DAE2CD8CE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Scalable to Others III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81EA7-BCD8-992A-4979-849CBA8A97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Clinical Pharmacologist with Collaborative Practice Agreement</a:t>
            </a:r>
          </a:p>
          <a:p>
            <a:pPr lvl="1"/>
            <a:r>
              <a:rPr lang="en-US" sz="2800" dirty="0"/>
              <a:t>Management of: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Diabetes Mellitus, Hypertension, Hyperlipidemia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Medication Review, Medication Teaching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Polypharmacy Consultation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Depression, Anxiety, </a:t>
            </a:r>
            <a:r>
              <a:rPr lang="en-US" sz="2800" dirty="0" err="1"/>
              <a:t>GeneSite</a:t>
            </a:r>
            <a:r>
              <a:rPr lang="en-US" sz="2800" dirty="0"/>
              <a:t> testing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Osteoporosis, Obesity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0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19C43B-5D55-9937-0C0D-328FD66014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Where we’ve been: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Formed in 2022 as a small group from interested stakeholders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Occasional Zoom meetings, annual 90-minute learning 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Key discussion: What is the community about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SOAR principles for a community of practice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What is a GME outcome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Engaging potential scholars (aka SOAR fellows)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Commitment to learning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Where are we going in 23-24?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What GME outcomes might we focus?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What does successful engagement look like?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What are the key drivers of clinical and socially accountable outcomes?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How do program leaders think and talk about QI with a lag time between the outcomes and the curricular/care delivery structure?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446A7-957E-3254-2CA6-9279105684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Advisory Committee</a:t>
            </a:r>
          </a:p>
        </p:txBody>
      </p:sp>
      <p:pic>
        <p:nvPicPr>
          <p:cNvPr id="5" name="Graphic 4" descr="Send with solid fill">
            <a:extLst>
              <a:ext uri="{FF2B5EF4-FFF2-40B4-BE49-F238E27FC236}">
                <a16:creationId xmlns:a16="http://schemas.microsoft.com/office/drawing/2014/main" id="{F9630E20-621D-F08D-1B4D-52BF923E2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36402">
            <a:off x="699663" y="297788"/>
            <a:ext cx="1469627" cy="14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9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49E5D-E29F-429D-2E8D-41D33B21B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0469E4-AEEB-B01E-83ED-53767FCD76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Scalable to Others IV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3F25F-4AED-539C-9AF9-F18FD6E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1356" y="1288706"/>
            <a:ext cx="10809288" cy="4696364"/>
          </a:xfrm>
        </p:spPr>
        <p:txBody>
          <a:bodyPr/>
          <a:lstStyle/>
          <a:p>
            <a:r>
              <a:rPr lang="en-US" sz="2800" dirty="0"/>
              <a:t>Patient Handoff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Major Medical Problems (just a listing/highlights)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Relevant Tips/Tricks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600" dirty="0"/>
              <a:t>Psychosocial factors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600" dirty="0"/>
              <a:t>Family member/dynamics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600" dirty="0"/>
              <a:t>Refill processes</a:t>
            </a:r>
          </a:p>
        </p:txBody>
      </p:sp>
    </p:spTree>
    <p:extLst>
      <p:ext uri="{BB962C8B-B14F-4D97-AF65-F5344CB8AC3E}">
        <p14:creationId xmlns:p14="http://schemas.microsoft.com/office/powerpoint/2010/main" val="4147060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B7EF65-93D2-55F6-7328-717915A64C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Take the next step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67EEE-9891-9699-223B-BEF8547963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576" y="1204816"/>
            <a:ext cx="10809288" cy="4696364"/>
          </a:xfrm>
        </p:spPr>
        <p:txBody>
          <a:bodyPr/>
          <a:lstStyle/>
          <a:p>
            <a:r>
              <a:rPr lang="en-US" sz="4000" dirty="0">
                <a:solidFill>
                  <a:srgbClr val="0070C0"/>
                </a:solidFill>
              </a:rPr>
              <a:t>Example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To assure my new program produces a ____ % of graduates doing _______ in practice.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To increase the number of graduates in my program doing ____________ by  ______% by 2027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Key Drivers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i="1" dirty="0"/>
              <a:t>Sequence of Curriculum – blocks vs interleaved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i="1" dirty="0"/>
              <a:t>Increased direct observations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i="1" dirty="0"/>
              <a:t>Work based assessments by multiple faculty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i="1" dirty="0"/>
              <a:t>Faculty coaching to residents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i="1" dirty="0"/>
              <a:t>Resident/patient continuity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i="1" dirty="0"/>
              <a:t>Co-development with residents of curriculum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Change idea that we could implement in the next 12 months: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i="1" dirty="0"/>
              <a:t>Interleaved curriculum, co-development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Next step:  </a:t>
            </a:r>
            <a:r>
              <a:rPr lang="en-US" i="1" dirty="0"/>
              <a:t>I will put this change idea on the next 2 quarterly APE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61555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0A827B-D001-5BF4-5F54-B939D87706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19577" y="388189"/>
            <a:ext cx="8255479" cy="120714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62D2C-8E1F-1A98-1982-1C15A8670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Focused Discussion Topics</a:t>
            </a:r>
          </a:p>
          <a:p>
            <a:r>
              <a:rPr lang="en-US" dirty="0"/>
              <a:t>[input needed]</a:t>
            </a:r>
          </a:p>
        </p:txBody>
      </p:sp>
      <p:pic>
        <p:nvPicPr>
          <p:cNvPr id="5" name="Graphic 4" descr="Checkbox Checked with solid fill">
            <a:extLst>
              <a:ext uri="{FF2B5EF4-FFF2-40B4-BE49-F238E27FC236}">
                <a16:creationId xmlns:a16="http://schemas.microsoft.com/office/drawing/2014/main" id="{7DCE5B19-0BD0-A565-844B-1597532E7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5524" y="238328"/>
            <a:ext cx="773349" cy="7733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A9EA4B-6950-F722-72E3-F9783AED8ACB}"/>
              </a:ext>
            </a:extLst>
          </p:cNvPr>
          <p:cNvSpPr txBox="1"/>
          <p:nvPr/>
        </p:nvSpPr>
        <p:spPr>
          <a:xfrm>
            <a:off x="4028873" y="476655"/>
            <a:ext cx="7459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Care of Children | Newborn Hospital Care | Peds OP Care | Peds Hosp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Behavioral Health</a:t>
            </a:r>
          </a:p>
        </p:txBody>
      </p:sp>
      <p:pic>
        <p:nvPicPr>
          <p:cNvPr id="8" name="Graphic 7" descr="Checklist outline">
            <a:extLst>
              <a:ext uri="{FF2B5EF4-FFF2-40B4-BE49-F238E27FC236}">
                <a16:creationId xmlns:a16="http://schemas.microsoft.com/office/drawing/2014/main" id="{D14E0ECE-3CDB-9BB0-A964-EE80A40FE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5524" y="1683802"/>
            <a:ext cx="773349" cy="7733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22AE85-AE5C-D0DF-6EFC-7DF012B9167F}"/>
              </a:ext>
            </a:extLst>
          </p:cNvPr>
          <p:cNvSpPr txBox="1"/>
          <p:nvPr/>
        </p:nvSpPr>
        <p:spPr>
          <a:xfrm>
            <a:off x="4028873" y="1595336"/>
            <a:ext cx="76556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18C48C-8768-4802-F9FA-2D19F03D8819}"/>
              </a:ext>
            </a:extLst>
          </p:cNvPr>
          <p:cNvSpPr txBox="1"/>
          <p:nvPr/>
        </p:nvSpPr>
        <p:spPr>
          <a:xfrm>
            <a:off x="4028873" y="1586525"/>
            <a:ext cx="323768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Principle practice site/type [e.g. rural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Adult Inpatient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Buprenorphine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Integrative Health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Central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Neonatal Circumcision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Colonoscopy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Uterine Aspiration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Endometrial Biopsy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Endoscopy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 of Life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Management of Hepatitis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Management of HIV AIDS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Intensive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8C39A-B5FE-4E01-DB3C-C1937A9D0AC6}"/>
              </a:ext>
            </a:extLst>
          </p:cNvPr>
          <p:cNvSpPr txBox="1"/>
          <p:nvPr/>
        </p:nvSpPr>
        <p:spPr>
          <a:xfrm>
            <a:off x="7162739" y="1348436"/>
            <a:ext cx="28307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Intubation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IUD Insertion &amp; Removal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Join aspiration and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Lumbar Puncture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Maternity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MSK Ultrasound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Delivering babies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 Ultrasound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Cardiac Stress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Abortion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Thoracentesis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Vasectomy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Ventilator Management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4B40F6-1A86-4774-BCEA-AC03B1F1DAA3}"/>
              </a:ext>
            </a:extLst>
          </p:cNvPr>
          <p:cNvSpPr txBox="1"/>
          <p:nvPr/>
        </p:nvSpPr>
        <p:spPr>
          <a:xfrm>
            <a:off x="10129568" y="1348436"/>
            <a:ext cx="182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Scope Score</a:t>
            </a:r>
          </a:p>
        </p:txBody>
      </p:sp>
    </p:spTree>
    <p:extLst>
      <p:ext uri="{BB962C8B-B14F-4D97-AF65-F5344CB8AC3E}">
        <p14:creationId xmlns:p14="http://schemas.microsoft.com/office/powerpoint/2010/main" val="1251810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DD4AC2-2346-1175-A8F8-AA048287AC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FB164-B5FA-D097-E244-FDD2A6FEBA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926" y="388189"/>
            <a:ext cx="2680104" cy="553815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Tools for Self Study</a:t>
            </a:r>
          </a:p>
          <a:p>
            <a:r>
              <a:rPr lang="en-US" dirty="0"/>
              <a:t>[Input Needed]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FB466B-577C-7755-B9D6-ED9547025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914884"/>
              </p:ext>
            </p:extLst>
          </p:nvPr>
        </p:nvGraphicFramePr>
        <p:xfrm>
          <a:off x="3423054" y="825933"/>
          <a:ext cx="8414020" cy="4349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7010">
                  <a:extLst>
                    <a:ext uri="{9D8B030D-6E8A-4147-A177-3AD203B41FA5}">
                      <a16:colId xmlns:a16="http://schemas.microsoft.com/office/drawing/2014/main" val="2712697952"/>
                    </a:ext>
                  </a:extLst>
                </a:gridCol>
                <a:gridCol w="4207010">
                  <a:extLst>
                    <a:ext uri="{9D8B030D-6E8A-4147-A177-3AD203B41FA5}">
                      <a16:colId xmlns:a16="http://schemas.microsoft.com/office/drawing/2014/main" val="3490207588"/>
                    </a:ext>
                  </a:extLst>
                </a:gridCol>
              </a:tblGrid>
              <a:tr h="397987">
                <a:tc>
                  <a:txBody>
                    <a:bodyPr/>
                    <a:lstStyle/>
                    <a:p>
                      <a:r>
                        <a:rPr lang="en-US" dirty="0"/>
                        <a:t>Problem 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560748"/>
                  </a:ext>
                </a:extLst>
              </a:tr>
              <a:tr h="686936">
                <a:tc>
                  <a:txBody>
                    <a:bodyPr/>
                    <a:lstStyle/>
                    <a:p>
                      <a:r>
                        <a:rPr lang="en-US" dirty="0"/>
                        <a:t>Broad variability of Annual Program Evaluation (PEC) agenda and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Samples of PEC agenda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126186"/>
                  </a:ext>
                </a:extLst>
              </a:tr>
              <a:tr h="397987">
                <a:tc>
                  <a:txBody>
                    <a:bodyPr/>
                    <a:lstStyle/>
                    <a:p>
                      <a:r>
                        <a:rPr lang="en-US" dirty="0"/>
                        <a:t>Broad variability and usability of Self Study reports (Annual Program Evaluation)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Samples of exemplar APE reports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891284"/>
                  </a:ext>
                </a:extLst>
              </a:tr>
              <a:tr h="397987">
                <a:tc>
                  <a:txBody>
                    <a:bodyPr/>
                    <a:lstStyle/>
                    <a:p>
                      <a:r>
                        <a:rPr lang="en-US" dirty="0"/>
                        <a:t>Difficult to reconcile lagging outcomes against residency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Study and publish of analysis that help programs use GME Outcome data for improvement of current program 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794120"/>
                  </a:ext>
                </a:extLst>
              </a:tr>
              <a:tr h="397987">
                <a:tc>
                  <a:txBody>
                    <a:bodyPr/>
                    <a:lstStyle/>
                    <a:p>
                      <a:r>
                        <a:rPr lang="en-US" dirty="0"/>
                        <a:t>Don’t have Grad Survey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Produce cases studies of using other source of data such as ACGME data for improvement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05202"/>
                  </a:ext>
                </a:extLst>
              </a:tr>
              <a:tr h="397987">
                <a:tc>
                  <a:txBody>
                    <a:bodyPr/>
                    <a:lstStyle/>
                    <a:p>
                      <a:r>
                        <a:rPr lang="en-US" dirty="0"/>
                        <a:t>No single repository of “the evidence”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SOAR website and GME up development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700854"/>
                  </a:ext>
                </a:extLst>
              </a:tr>
              <a:tr h="3979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996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176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96000-2F81-C1B0-B8C1-849D151F7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60B248-6164-5BEB-BB73-E850E3CF4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>
                <a:latin typeface="Arial Nova" panose="020B0504020202020204" pitchFamily="34" charset="0"/>
              </a:rPr>
              <a:t>www.fmsoar.org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E27CD-22F7-354E-EB18-2715548E64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SOAR Website and Community Forum</a:t>
            </a:r>
          </a:p>
        </p:txBody>
      </p:sp>
      <p:pic>
        <p:nvPicPr>
          <p:cNvPr id="5" name="Graphic 4" descr="Send with solid fill">
            <a:extLst>
              <a:ext uri="{FF2B5EF4-FFF2-40B4-BE49-F238E27FC236}">
                <a16:creationId xmlns:a16="http://schemas.microsoft.com/office/drawing/2014/main" id="{6F96631E-E579-A959-884D-9C7C69485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36402">
            <a:off x="699663" y="297788"/>
            <a:ext cx="1469627" cy="1469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EB310F-49A8-96C8-D28D-227F8EA32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018" y="1673587"/>
            <a:ext cx="8884596" cy="425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261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C1C588-1987-8593-5AE6-9AA2F45787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our success was guaranteed, how many members must we recruit to participate in 2024?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our success was guaranteed, what areas of study should our scholars be actively investigating?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our success was guaranteed, how might we ensure that residency programs are engaged in self study using data to guide their work?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our success was guaranteed, what might we need for our live learning session in 2024 to attract the most members and potential members to the conversation(s)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challenges might we encounter in 2024 and how might we </a:t>
            </a:r>
            <a:r>
              <a:rPr lang="en-US"/>
              <a:t>navigate them?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2AD61-8E0F-9C8F-2010-B000D89AA1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do we take SOAR to the Next Level? </a:t>
            </a:r>
          </a:p>
        </p:txBody>
      </p:sp>
    </p:spTree>
    <p:extLst>
      <p:ext uri="{BB962C8B-B14F-4D97-AF65-F5344CB8AC3E}">
        <p14:creationId xmlns:p14="http://schemas.microsoft.com/office/powerpoint/2010/main" val="244873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19C43B-5D55-9937-0C0D-328FD66014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6 new members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Barbara Miller, MD new co-chair representing the AFMRD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Lisa Ochs, new Executive Director of AFMRD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Convene quarterly via Zoom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Convene face to face annually in addition to the learning session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New advisory committee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2 new SOAR Scholars</a:t>
            </a:r>
          </a:p>
          <a:p>
            <a:pPr lvl="2"/>
            <a:r>
              <a:rPr lang="en-US" sz="2400" dirty="0"/>
              <a:t>(Now 4 total scholars)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446A7-957E-3254-2CA6-9279105684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Advisory Committee</a:t>
            </a:r>
          </a:p>
        </p:txBody>
      </p:sp>
      <p:pic>
        <p:nvPicPr>
          <p:cNvPr id="5" name="Graphic 4" descr="Send with solid fill">
            <a:extLst>
              <a:ext uri="{FF2B5EF4-FFF2-40B4-BE49-F238E27FC236}">
                <a16:creationId xmlns:a16="http://schemas.microsoft.com/office/drawing/2014/main" id="{F9630E20-621D-F08D-1B4D-52BF923E2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36402">
            <a:off x="699663" y="297788"/>
            <a:ext cx="1469627" cy="14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0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D1ADFC-812A-9353-B90C-9AA31FCDC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Community of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EFCB3-CEFB-3279-0C9C-6D20906F3D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86187" y="1213205"/>
            <a:ext cx="8405769" cy="4696364"/>
          </a:xfrm>
        </p:spPr>
        <p:txBody>
          <a:bodyPr/>
          <a:lstStyle/>
          <a:p>
            <a:endParaRPr lang="en-US" dirty="0"/>
          </a:p>
          <a:p>
            <a:r>
              <a:rPr lang="en-US" sz="3600" dirty="0"/>
              <a:t>“Groups of people who share a concern or a passion for something they do and learn how to do it better as they interact regularly.” </a:t>
            </a:r>
          </a:p>
          <a:p>
            <a:r>
              <a:rPr lang="en-US" sz="3200" dirty="0"/>
              <a:t>		</a:t>
            </a:r>
            <a:r>
              <a:rPr lang="en-US" sz="3200" dirty="0">
                <a:solidFill>
                  <a:srgbClr val="6B919D"/>
                </a:solidFill>
              </a:rPr>
              <a:t>--Etienne Wenger, </a:t>
            </a:r>
          </a:p>
          <a:p>
            <a:r>
              <a:rPr lang="en-US" sz="3200" dirty="0">
                <a:solidFill>
                  <a:srgbClr val="6B919D"/>
                </a:solidFill>
              </a:rPr>
              <a:t>		Social Learning thought leader </a:t>
            </a:r>
          </a:p>
          <a:p>
            <a:r>
              <a:rPr lang="en-US" sz="3200" dirty="0"/>
              <a:t>		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5589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51A338-F705-EC95-EF29-5BB7E56F98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we’ve been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~150 initial explorers in 2023 [AAFP]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 75 additional potential members in 2024 [AAFP, ACOFP, STFM]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limited sharing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featured “promising practices” </a:t>
            </a: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using data from National Grad survey</a:t>
            </a: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 </a:t>
            </a:r>
            <a:r>
              <a:rPr lang="en-US" sz="24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 and key details</a:t>
            </a: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wisdom of other experienced program leaders</a:t>
            </a: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key drivers/key components – surface what are most important and spread</a:t>
            </a:r>
            <a:endParaRPr lang="en-US" sz="2400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6AF3D-371B-7B0A-2743-F6EE9F36E7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351" y="1738816"/>
            <a:ext cx="2362395" cy="553815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SOAR Community</a:t>
            </a:r>
          </a:p>
        </p:txBody>
      </p:sp>
      <p:pic>
        <p:nvPicPr>
          <p:cNvPr id="4" name="Graphic 3" descr="Send with solid fill">
            <a:extLst>
              <a:ext uri="{FF2B5EF4-FFF2-40B4-BE49-F238E27FC236}">
                <a16:creationId xmlns:a16="http://schemas.microsoft.com/office/drawing/2014/main" id="{62EE1F72-D1C3-E541-8269-92C619C05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36402">
            <a:off x="334983" y="436689"/>
            <a:ext cx="1851682" cy="185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0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51A338-F705-EC95-EF29-5BB7E56F98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we’ve learned?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community members are interested in GME outcomes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 of newer programs are </a:t>
            </a:r>
            <a:r>
              <a:rPr lang="en-US" sz="2400" u="sng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really </a:t>
            </a:r>
            <a:r>
              <a:rPr lang="en-US" sz="24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interested in the data/evidence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Modest uptake in viewing ABFM GME survey data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programs don’t have data yet or may not until they have sufficient number of grads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use in APE/PEC process by quite variable as is the APE/PEC/Self Study process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Recency effect – how does SOAR help me meet the new program requirements now?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less interest, SOAR is just ‘another thing</a:t>
            </a:r>
            <a:r>
              <a:rPr lang="en-US" sz="28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24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[connected to feelings of burnout] 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6AF3D-371B-7B0A-2743-F6EE9F36E7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351" y="1738816"/>
            <a:ext cx="2362395" cy="553815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SOAR Community</a:t>
            </a:r>
          </a:p>
        </p:txBody>
      </p:sp>
      <p:pic>
        <p:nvPicPr>
          <p:cNvPr id="4" name="Graphic 3" descr="Send with solid fill">
            <a:extLst>
              <a:ext uri="{FF2B5EF4-FFF2-40B4-BE49-F238E27FC236}">
                <a16:creationId xmlns:a16="http://schemas.microsoft.com/office/drawing/2014/main" id="{62EE1F72-D1C3-E541-8269-92C619C05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36402">
            <a:off x="334983" y="436689"/>
            <a:ext cx="1851682" cy="185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44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51A338-F705-EC95-EF29-5BB7E56F98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we’ve learned?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don’t want more emails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I would engage if:</a:t>
            </a:r>
          </a:p>
          <a:p>
            <a:pPr marL="914400" lvl="1" indent="-4572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“push </a:t>
            </a:r>
            <a:r>
              <a:rPr lang="en-US" u="sng" kern="1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 button” functionality (simple)</a:t>
            </a:r>
          </a:p>
          <a:p>
            <a:pPr marL="914400" lvl="1" indent="-4572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Relevant to my program and situation!</a:t>
            </a:r>
          </a:p>
          <a:p>
            <a:pPr marL="914400" lvl="1" indent="-4572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Learning loops are respectful of my time</a:t>
            </a:r>
          </a:p>
          <a:p>
            <a:pPr marL="914400" lvl="1" indent="-4572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Included all program faculty</a:t>
            </a:r>
          </a:p>
          <a:p>
            <a:pPr marL="914400" lvl="1" indent="-4572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Builds capacity</a:t>
            </a:r>
          </a:p>
          <a:p>
            <a:pPr marL="914400" lvl="1" indent="-4572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Isn’t threatening</a:t>
            </a:r>
          </a:p>
          <a:p>
            <a:pPr marL="914400" lvl="1" indent="-4572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I got help to analyze/context the outcomes</a:t>
            </a:r>
          </a:p>
          <a:p>
            <a:pPr marL="914400" lvl="1" indent="-4572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Uses existing learning workflow from like of AFMRD, STFM, RRPD and THCPD grant recipients</a:t>
            </a:r>
          </a:p>
          <a:p>
            <a:pPr marL="914400" lvl="1" indent="-4572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6AF3D-371B-7B0A-2743-F6EE9F36E7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351" y="1738816"/>
            <a:ext cx="2362395" cy="553815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SOAR Community</a:t>
            </a:r>
          </a:p>
        </p:txBody>
      </p:sp>
      <p:pic>
        <p:nvPicPr>
          <p:cNvPr id="4" name="Graphic 3" descr="Send with solid fill">
            <a:extLst>
              <a:ext uri="{FF2B5EF4-FFF2-40B4-BE49-F238E27FC236}">
                <a16:creationId xmlns:a16="http://schemas.microsoft.com/office/drawing/2014/main" id="{62EE1F72-D1C3-E541-8269-92C619C05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36402">
            <a:off x="334983" y="436689"/>
            <a:ext cx="1851682" cy="185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6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19C43B-5D55-9937-0C0D-328FD66014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Transition from community explorers to community members [invite/ask them to be members]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Members at least co-driving [sensitive to members time and commitment] further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Increase engagement with members and exemplars with quarterly Zoom learning events featuring GME outcomes and program features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Double the amount of time at the face-to-face learning collaborative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Contextualize data [you are here]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Featured SOAR highlights in existing org channels with AFMRD, STFM, ADFM, Family Medicine Residency Administrators, RRPD and THCPD grant recipients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SOAR website/GME hub improvements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446A7-957E-3254-2CA6-9279105684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 are we going?</a:t>
            </a:r>
          </a:p>
          <a:p>
            <a:r>
              <a:rPr lang="en-US" b="1" dirty="0"/>
              <a:t>[input needed] </a:t>
            </a:r>
          </a:p>
        </p:txBody>
      </p:sp>
      <p:pic>
        <p:nvPicPr>
          <p:cNvPr id="5" name="Graphic 4" descr="Send with solid fill">
            <a:extLst>
              <a:ext uri="{FF2B5EF4-FFF2-40B4-BE49-F238E27FC236}">
                <a16:creationId xmlns:a16="http://schemas.microsoft.com/office/drawing/2014/main" id="{F9630E20-621D-F08D-1B4D-52BF923E2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36402">
            <a:off x="699663" y="297788"/>
            <a:ext cx="1469627" cy="14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8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c063a29-87db-4907-9db2-f048ff797aaf}" enabled="1" method="Privileged" siteId="{7dd12bd6-325a-411f-8fed-b8004b6f2a5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3498</TotalTime>
  <Words>2099</Words>
  <Application>Microsoft Office PowerPoint</Application>
  <PresentationFormat>Widescreen</PresentationFormat>
  <Paragraphs>379</Paragraphs>
  <Slides>35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Aharoni</vt:lpstr>
      <vt:lpstr>Aptos</vt:lpstr>
      <vt:lpstr>Arial</vt:lpstr>
      <vt:lpstr>Arial Nova</vt:lpstr>
      <vt:lpstr>Calibri</vt:lpstr>
      <vt:lpstr>Proxima Nova   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January Moore</dc:creator>
  <cp:lastModifiedBy>Jay Fetter</cp:lastModifiedBy>
  <cp:revision>9</cp:revision>
  <dcterms:created xsi:type="dcterms:W3CDTF">2024-03-04T19:52:24Z</dcterms:created>
  <dcterms:modified xsi:type="dcterms:W3CDTF">2025-03-20T14:32:27Z</dcterms:modified>
</cp:coreProperties>
</file>